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2" r:id="rId2"/>
    <p:sldId id="263" r:id="rId3"/>
    <p:sldId id="264" r:id="rId4"/>
    <p:sldId id="256" r:id="rId5"/>
    <p:sldId id="265" r:id="rId6"/>
    <p:sldId id="266" r:id="rId7"/>
    <p:sldId id="257" r:id="rId8"/>
    <p:sldId id="258" r:id="rId9"/>
    <p:sldId id="259" r:id="rId10"/>
    <p:sldId id="260" r:id="rId11"/>
    <p:sldId id="261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3193" autoAdjust="0"/>
  </p:normalViewPr>
  <p:slideViewPr>
    <p:cSldViewPr>
      <p:cViewPr varScale="1">
        <p:scale>
          <a:sx n="91" d="100"/>
          <a:sy n="91" d="100"/>
        </p:scale>
        <p:origin x="-5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4A5CA42-BA1B-4185-AC6E-2C19CC0FFC8D}" type="datetimeFigureOut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96F8869-DD1B-4050-8532-3DC3ED81FC1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C93312-8D75-49C3-AD02-C4BA7712944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0307A3-E983-4DEF-95AB-A715FE475AB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3D8CE09-10F3-483D-B84C-ACE8EABF9DD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IE" smtClean="0"/>
              <a:t>* The Minister for Environment, Community and Local Government is Mr. Phil Hogan T.D..</a:t>
            </a:r>
          </a:p>
          <a:p>
            <a:pPr>
              <a:spcBef>
                <a:spcPct val="0"/>
              </a:spcBef>
            </a:pPr>
            <a:r>
              <a:rPr lang="en-IE" smtClean="0"/>
              <a:t>** Irish-based representatives of the Regional Studies Association (Van Egeraat and Foley) have asserted that the reform proposals look “very much like an ad hoc, back-of-the-envelop, exercise mainly inspired by a desire to cut government expenditure. Regional boundaries can be determined on the basis multiple grounds and there is no one-size-fits-all solution. But they should be established on an evidence-based logic… [and] in relation to the boundaries of the new Regional units, the new system is a step backwards for regional development.” (Van Egeraat, C. and Foley, R. (2012) New Irish Regions Announced.  Statement released via Regional Studies Association – Irish Branch, 16</a:t>
            </a:r>
            <a:r>
              <a:rPr lang="en-IE" baseline="30000" smtClean="0"/>
              <a:t>th</a:t>
            </a:r>
            <a:r>
              <a:rPr lang="en-IE" smtClean="0"/>
              <a:t> October 2012).</a:t>
            </a:r>
            <a:br>
              <a:rPr lang="en-IE" smtClean="0"/>
            </a:b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DD4247-81E8-42DA-9290-EFD64DBFBEB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13BABF-98CC-4735-BF7A-98C9858B157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A6075F0-FC74-47E2-9ACB-4B0338E6088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50B5407-3306-4223-82BD-52E4008A8E1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 eight regional authorities and two assemblies will be replaced by three regional assemblies to</a:t>
            </a:r>
          </a:p>
          <a:p>
            <a:pPr>
              <a:spcBef>
                <a:spcPct val="0"/>
              </a:spcBef>
            </a:pPr>
            <a:r>
              <a:rPr lang="en-US" smtClean="0"/>
              <a:t>perform an updated range of strategic functions, with a reduction in overall membership from 290</a:t>
            </a:r>
          </a:p>
          <a:p>
            <a:pPr>
              <a:spcBef>
                <a:spcPct val="0"/>
              </a:spcBef>
            </a:pPr>
            <a:r>
              <a:rPr lang="en-US" smtClean="0"/>
              <a:t>to 62.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F64ADDA-2ADD-4E2D-8778-AE46560872D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36A2E3-C5B5-4DF0-A6FA-6A1CE035358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E9D1AC-DFEF-4FA7-B446-DDD6B73197C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3AAA218-37B0-4BF6-A29A-BC551A10E67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31B56AF-4D91-4EDE-9E7B-D7DCC8EBDB5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8E3E9F-C5C0-42B7-BAEB-2FC6C0329E7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E66CC-36D9-4844-8B3E-1B022B55E1C2}" type="datetimeFigureOut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E54A3-9239-413C-A17B-17F9258910D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CC76-E1C9-4488-92EA-E43762A8825F}" type="datetimeFigureOut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4609D-BC6F-49B2-882F-4C17345FF26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D8923-BCC9-4ECC-8D0D-A47008905502}" type="datetimeFigureOut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8DFF-D6DB-4989-8A44-A97861AC93E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8A78D-669B-420B-BA1D-8BD3D61C12D0}" type="datetimeFigureOut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D3924-090A-49AD-9ED6-76B20E702F6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00D82-C892-4581-8B1B-8BA8DFE0C5E0}" type="datetimeFigureOut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F443A-8D2A-4641-A751-9BB0E2F9CA1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3C3F1-B427-449B-82F8-D8B3D7E2BEAC}" type="datetimeFigureOut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9C912-1B0F-452D-915E-3F9D350693E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05C3E-F957-4FBA-8AB0-B448E0A5D473}" type="datetimeFigureOut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AC4D8-3375-430F-9AD8-92CB0725849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A5B53-D2F9-47AC-84AB-3F755729A396}" type="datetimeFigureOut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C0ACC-B5E0-46A6-9362-2D98029E450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C012A-135B-49CE-BBD0-4FA5602D0D94}" type="datetimeFigureOut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C0194-135E-4667-BB5C-C20D797F9F6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62764-F3D9-41DA-99ED-53658C0D0115}" type="datetimeFigureOut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076E9-82C0-4885-AB6C-DD54B99FE51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CA052-8FF8-4E1F-B54C-4A02A0196D43}" type="datetimeFigureOut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6AF22-792B-44FE-B6CA-A4C6CEAC7E0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7750759-FA3D-4B90-BB4F-DCB32889B8F1}" type="datetimeFigureOut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A499BE9-6CB4-4AC1-AA6B-D9148AB5794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file:///C:\Documents%20and%20Settings\ccreamer\Local%20Settings\Temp\ICLRD%20revised%20logo%20(06-02-06).JPG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450" y="836613"/>
            <a:ext cx="680085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250825" y="188913"/>
            <a:ext cx="8767763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3000" b="1">
                <a:solidFill>
                  <a:schemeClr val="tx2"/>
                </a:solidFill>
                <a:latin typeface="Calibri" pitchFamily="34" charset="0"/>
              </a:rPr>
              <a:t>Local Government Reforms Announced, October 2012</a:t>
            </a:r>
            <a:endParaRPr lang="en-US" sz="3000" b="1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34925" y="6229350"/>
            <a:ext cx="88931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IE" sz="1600" i="1">
                <a:latin typeface="Calibri" pitchFamily="34" charset="0"/>
              </a:rPr>
              <a:t>The full report and a summary version are available on the website of the Department of Environment, Community and Local Government.  http://www.environ.ie.</a:t>
            </a:r>
            <a:endParaRPr lang="en-US" sz="1600" i="1">
              <a:latin typeface="Calibri" pitchFamily="34" charset="0"/>
            </a:endParaRPr>
          </a:p>
        </p:txBody>
      </p:sp>
      <p:pic>
        <p:nvPicPr>
          <p:cNvPr id="14340" name="Picture 17" descr="C:\Documents and Settings\ccreamer\Local Settings\Temp\ICLRD revised logo (06-02-06).JPG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323850" y="5084763"/>
            <a:ext cx="202882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Box 7"/>
          <p:cNvSpPr txBox="1">
            <a:spLocks noChangeArrowheads="1"/>
          </p:cNvSpPr>
          <p:nvPr/>
        </p:nvSpPr>
        <p:spPr bwMode="auto">
          <a:xfrm>
            <a:off x="6443663" y="5013325"/>
            <a:ext cx="2692400" cy="1200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>
                <a:latin typeface="Calibri" pitchFamily="34" charset="0"/>
              </a:rPr>
              <a:t>Brendan O’Keeffe</a:t>
            </a:r>
          </a:p>
          <a:p>
            <a:r>
              <a:rPr lang="en-IE">
                <a:latin typeface="Calibri" pitchFamily="34" charset="0"/>
              </a:rPr>
              <a:t>Department of Geography</a:t>
            </a:r>
          </a:p>
          <a:p>
            <a:r>
              <a:rPr lang="en-IE">
                <a:latin typeface="Calibri" pitchFamily="34" charset="0"/>
              </a:rPr>
              <a:t>Mary Immaculate College, </a:t>
            </a:r>
          </a:p>
          <a:p>
            <a:r>
              <a:rPr lang="en-IE">
                <a:latin typeface="Calibri" pitchFamily="34" charset="0"/>
              </a:rPr>
              <a:t>University of Limerick</a:t>
            </a:r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71475"/>
            <a:ext cx="9144000" cy="591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TextBox 2"/>
          <p:cNvSpPr txBox="1">
            <a:spLocks noChangeArrowheads="1"/>
          </p:cNvSpPr>
          <p:nvPr/>
        </p:nvSpPr>
        <p:spPr bwMode="auto">
          <a:xfrm>
            <a:off x="0" y="6423025"/>
            <a:ext cx="8964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IE" sz="1200">
                <a:latin typeface="Calibri" pitchFamily="34" charset="0"/>
              </a:rPr>
              <a:t>Source: Department of Environment, Community and Local Government (2012) Putting People First – Action Programme for Effective Local Government. Dublin: The Stationery Office.</a:t>
            </a:r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184150"/>
            <a:ext cx="8785225" cy="655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07950" y="158750"/>
            <a:ext cx="8864600" cy="461963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24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Local Authority Current Expenditure by Service Division, 2000 - 2011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4819" name="TextBox 3"/>
          <p:cNvSpPr txBox="1">
            <a:spLocks noChangeArrowheads="1"/>
          </p:cNvSpPr>
          <p:nvPr/>
        </p:nvSpPr>
        <p:spPr bwMode="auto">
          <a:xfrm>
            <a:off x="0" y="6423025"/>
            <a:ext cx="8964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IE" sz="1200">
                <a:latin typeface="Calibri" pitchFamily="34" charset="0"/>
              </a:rPr>
              <a:t>Source: Department of Environment, Community and Local Government (2012) Putting People First – Action Programme for Effective Local Government. Dublin: The Stationery Office.</a:t>
            </a:r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en-IE" b="1" smtClean="0">
                <a:solidFill>
                  <a:schemeClr val="tx2"/>
                </a:solidFill>
              </a:rPr>
              <a:t>Observations</a:t>
            </a:r>
            <a:endParaRPr lang="en-US" b="1" smtClean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052513"/>
            <a:ext cx="8280400" cy="5805487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E" dirty="0" smtClean="0"/>
              <a:t>	If implemented, the proposed </a:t>
            </a:r>
            <a:r>
              <a:rPr lang="en-IE" i="1" dirty="0" smtClean="0"/>
              <a:t>Hogan* Reforms </a:t>
            </a:r>
            <a:r>
              <a:rPr lang="en-IE" dirty="0" smtClean="0"/>
              <a:t>(2012) will result in Ireland overtaking the UK in having: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IE" dirty="0" smtClean="0"/>
              <a:t>The lowest number of local authorities per capita in </a:t>
            </a:r>
            <a:r>
              <a:rPr lang="en-IE" dirty="0" err="1" smtClean="0"/>
              <a:t>EU15</a:t>
            </a:r>
            <a:endParaRPr lang="en-IE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IE" dirty="0" smtClean="0"/>
              <a:t>The largest populations per municipal authority in EU27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IE" dirty="0" smtClean="0"/>
              <a:t>The weakest local democracy in respect of the number of electors per councillor.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IE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E" dirty="0" smtClean="0"/>
              <a:t>Regional Authorities remain unelected (not directly elected by citizens) and lack enforcement powers in regional planning.  The arbitrary way in which their boundaries were changed suggests top-down domination.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E" dirty="0" smtClean="0"/>
              <a:t>The focus on town and hinterland runs contrary to area-based approaches to planning, based on functional territories  and  networking that had been emerging in Ireland, particularly in rural areas** and sets back the implementation of the National Spatial Strategy.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en-IE" b="1" smtClean="0"/>
              <a:t>Commentary</a:t>
            </a:r>
            <a:endParaRPr lang="en-US" b="1" smtClean="0"/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468313" y="1038225"/>
            <a:ext cx="8424862" cy="5184775"/>
          </a:xfrm>
        </p:spPr>
        <p:txBody>
          <a:bodyPr/>
          <a:lstStyle/>
          <a:p>
            <a:r>
              <a:rPr lang="en-IE" sz="2800" smtClean="0"/>
              <a:t>Potential for Local Authorities to become more independent in raising revenue</a:t>
            </a:r>
          </a:p>
          <a:p>
            <a:r>
              <a:rPr lang="en-IE" sz="2800" smtClean="0"/>
              <a:t>Populist – cuts down on public expenditure</a:t>
            </a:r>
          </a:p>
          <a:p>
            <a:r>
              <a:rPr lang="en-IE" sz="2800" smtClean="0"/>
              <a:t>Reduces democratic input – fewer councillors and larger authorities, although district tier within counties may represent potential planning and development spaces</a:t>
            </a:r>
          </a:p>
          <a:p>
            <a:r>
              <a:rPr lang="en-IE" sz="2800" smtClean="0"/>
              <a:t>Abolition of Town Councils removes the only equivalent of municipalities / communes</a:t>
            </a:r>
          </a:p>
          <a:p>
            <a:r>
              <a:rPr lang="en-IE" sz="2800" smtClean="0"/>
              <a:t>Departs from regional planning principles and Mahon Tribunal recommendations</a:t>
            </a:r>
          </a:p>
          <a:p>
            <a:r>
              <a:rPr lang="en-IE" sz="2800" smtClean="0"/>
              <a:t>Becoming more like UK and less like Mainland Europe</a:t>
            </a:r>
            <a:endParaRPr lang="en-US" sz="2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smtClean="0">
                <a:solidFill>
                  <a:schemeClr val="tx2"/>
                </a:solidFill>
              </a:rPr>
              <a:t>Context</a:t>
            </a:r>
            <a:endParaRPr lang="en-US" b="1" smtClean="0">
              <a:solidFill>
                <a:schemeClr val="tx2"/>
              </a:solidFill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113337"/>
          </a:xfrm>
        </p:spPr>
        <p:txBody>
          <a:bodyPr/>
          <a:lstStyle/>
          <a:p>
            <a:r>
              <a:rPr lang="en-IE" smtClean="0"/>
              <a:t>On-going roll-out of Better Local Government</a:t>
            </a:r>
          </a:p>
          <a:p>
            <a:r>
              <a:rPr lang="en-IE" smtClean="0"/>
              <a:t>Mahon Tribunal recommendations to reform planning and give Regional Authorities more oversight</a:t>
            </a:r>
          </a:p>
          <a:p>
            <a:r>
              <a:rPr lang="en-IE" smtClean="0"/>
              <a:t>Bailout Deal – cost-savings in public spending, more independent revenue stream for local authorities</a:t>
            </a:r>
          </a:p>
          <a:p>
            <a:r>
              <a:rPr lang="en-IE" smtClean="0"/>
              <a:t>Continued opposition to local charges and new taxes</a:t>
            </a:r>
          </a:p>
          <a:p>
            <a:pPr>
              <a:buFont typeface="Arial" charset="0"/>
              <a:buNone/>
            </a:pPr>
            <a:endParaRPr lang="en-IE" smtClean="0"/>
          </a:p>
          <a:p>
            <a:pPr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IE" b="1" dirty="0" smtClean="0">
                <a:solidFill>
                  <a:schemeClr val="tx2"/>
                </a:solidFill>
              </a:rPr>
              <a:t>Main Provisions – Structural Reforms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mtClean="0"/>
              <a:t>Abolition of all 81 Town Councils</a:t>
            </a:r>
          </a:p>
          <a:p>
            <a:r>
              <a:rPr lang="en-IE" smtClean="0"/>
              <a:t>Reduction in the number of councillors from 1,627 to 950</a:t>
            </a:r>
          </a:p>
          <a:p>
            <a:r>
              <a:rPr lang="en-IE" smtClean="0"/>
              <a:t>Single Authorities in Limerick, Waterford and Tipperary (there had been two in each case)</a:t>
            </a:r>
          </a:p>
          <a:p>
            <a:r>
              <a:rPr lang="en-IE" smtClean="0"/>
              <a:t>Districts within each county</a:t>
            </a:r>
          </a:p>
          <a:p>
            <a:r>
              <a:rPr lang="en-IE" smtClean="0"/>
              <a:t>Larger Regional Authority Areas</a:t>
            </a:r>
          </a:p>
          <a:p>
            <a:pPr>
              <a:buFont typeface="Arial" charset="0"/>
              <a:buNone/>
            </a:pPr>
            <a:endParaRPr lang="en-IE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6800" y="44450"/>
            <a:ext cx="5286375" cy="641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21300" y="6021388"/>
            <a:ext cx="17716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6"/>
          <p:cNvSpPr txBox="1">
            <a:spLocks noChangeArrowheads="1"/>
          </p:cNvSpPr>
          <p:nvPr/>
        </p:nvSpPr>
        <p:spPr bwMode="auto">
          <a:xfrm>
            <a:off x="250825" y="333375"/>
            <a:ext cx="316865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IE" sz="2800" b="1">
                <a:latin typeface="Calibri" pitchFamily="34" charset="0"/>
              </a:rPr>
              <a:t>Proposed Regional Authorities and Boundaries</a:t>
            </a:r>
            <a:r>
              <a:rPr lang="en-IE" sz="2800">
                <a:latin typeface="Calibri" pitchFamily="34" charset="0"/>
              </a:rPr>
              <a:t>,</a:t>
            </a:r>
          </a:p>
          <a:p>
            <a:r>
              <a:rPr lang="en-IE" sz="2000">
                <a:latin typeface="Calibri" pitchFamily="34" charset="0"/>
              </a:rPr>
              <a:t>Department of Environment, Community and Local Government, October 2012.</a:t>
            </a:r>
            <a:endParaRPr lang="en-US" sz="2000">
              <a:latin typeface="Calibri" pitchFamily="34" charset="0"/>
            </a:endParaRPr>
          </a:p>
        </p:txBody>
      </p:sp>
      <p:sp>
        <p:nvSpPr>
          <p:cNvPr id="20484" name="TextBox 7"/>
          <p:cNvSpPr txBox="1">
            <a:spLocks noChangeArrowheads="1"/>
          </p:cNvSpPr>
          <p:nvPr/>
        </p:nvSpPr>
        <p:spPr bwMode="auto">
          <a:xfrm>
            <a:off x="0" y="6423025"/>
            <a:ext cx="8964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IE" sz="1200">
                <a:latin typeface="Calibri" pitchFamily="34" charset="0"/>
              </a:rPr>
              <a:t>Source: Department of Environment, Community and Local Government (2012) Putting People First – Action Programme for Effective Local Government. Dublin: The Stationery Office.</a:t>
            </a:r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smtClean="0">
                <a:solidFill>
                  <a:schemeClr val="tx2"/>
                </a:solidFill>
              </a:rPr>
              <a:t>Main Provisions - Funding</a:t>
            </a:r>
            <a:endParaRPr lang="en-US" b="1" smtClean="0">
              <a:solidFill>
                <a:schemeClr val="tx2"/>
              </a:solidFill>
            </a:endParaRP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mtClean="0"/>
              <a:t>A more equitable Property Tax</a:t>
            </a:r>
          </a:p>
          <a:p>
            <a:r>
              <a:rPr lang="en-IE" smtClean="0"/>
              <a:t>Oversight and Audit Commission</a:t>
            </a:r>
          </a:p>
          <a:p>
            <a:r>
              <a:rPr lang="en-IE" smtClean="0"/>
              <a:t>CEO Post</a:t>
            </a:r>
          </a:p>
          <a:p>
            <a:r>
              <a:rPr lang="en-IE" smtClean="0"/>
              <a:t>Reserved Functions to Increase</a:t>
            </a:r>
          </a:p>
          <a:p>
            <a:r>
              <a:rPr lang="en-IE" smtClean="0"/>
              <a:t>Section 140 powers to be curtailed</a:t>
            </a:r>
          </a:p>
          <a:p>
            <a:r>
              <a:rPr lang="en-IE" smtClean="0"/>
              <a:t>Amalgamation of representative bodies</a:t>
            </a:r>
          </a:p>
          <a:p>
            <a:pPr>
              <a:buFont typeface="Arial" charset="0"/>
              <a:buNone/>
            </a:pPr>
            <a:endParaRPr lang="en-IE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IE" b="1" dirty="0" smtClean="0">
                <a:solidFill>
                  <a:schemeClr val="tx2"/>
                </a:solidFill>
              </a:rPr>
              <a:t>Provisions for Economic Development and Service Delivery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mtClean="0"/>
              <a:t>New Economic Development SPC</a:t>
            </a:r>
          </a:p>
          <a:p>
            <a:r>
              <a:rPr lang="en-IE" smtClean="0"/>
              <a:t>Economic Planning in County / City Plan</a:t>
            </a:r>
          </a:p>
          <a:p>
            <a:r>
              <a:rPr lang="en-IE" smtClean="0"/>
              <a:t>New Training Initiatives and Enterprise Offices</a:t>
            </a:r>
          </a:p>
          <a:p>
            <a:r>
              <a:rPr lang="en-IE" smtClean="0"/>
              <a:t>Greater Performance Monitoring and Public Information</a:t>
            </a:r>
          </a:p>
          <a:p>
            <a:r>
              <a:rPr lang="en-IE" smtClean="0"/>
              <a:t>Service Level Agreements with Government Departments</a:t>
            </a:r>
          </a:p>
          <a:p>
            <a:r>
              <a:rPr lang="en-IE" smtClean="0"/>
              <a:t>Customer Initiatives and use of ICT</a:t>
            </a:r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25600" y="44450"/>
            <a:ext cx="6115050" cy="664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extBox 4"/>
          <p:cNvSpPr txBox="1">
            <a:spLocks noChangeArrowheads="1"/>
          </p:cNvSpPr>
          <p:nvPr/>
        </p:nvSpPr>
        <p:spPr bwMode="auto">
          <a:xfrm>
            <a:off x="0" y="6423025"/>
            <a:ext cx="8964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IE" sz="1200">
                <a:latin typeface="Calibri" pitchFamily="34" charset="0"/>
              </a:rPr>
              <a:t>Source: Department of Environment, Community and Local Government (2012) Putting People First – Action Programme for Effective Local Government. Dublin: The Stationery Office.</a:t>
            </a:r>
            <a:endParaRPr lang="en-US" sz="120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5" y="0"/>
            <a:ext cx="8748465" cy="646331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dirty="0">
                <a:ln>
                  <a:solidFill>
                    <a:schemeClr val="tx2"/>
                  </a:solidFill>
                </a:ln>
                <a:latin typeface="+mn-lt"/>
              </a:rPr>
              <a:t>Functions and Activities to be considered for Assignment to Local Authorities from Government Departments / Agencies</a:t>
            </a:r>
            <a:endParaRPr lang="en-US" dirty="0">
              <a:ln>
                <a:solidFill>
                  <a:schemeClr val="tx2"/>
                </a:solidFill>
              </a:ln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9625" y="371475"/>
            <a:ext cx="7524750" cy="611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TextBox 3"/>
          <p:cNvSpPr txBox="1">
            <a:spLocks noChangeArrowheads="1"/>
          </p:cNvSpPr>
          <p:nvPr/>
        </p:nvSpPr>
        <p:spPr bwMode="auto">
          <a:xfrm>
            <a:off x="0" y="6423025"/>
            <a:ext cx="8964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IE" sz="1200">
                <a:latin typeface="Calibri" pitchFamily="34" charset="0"/>
              </a:rPr>
              <a:t>Source: Department of Environment, Community and Local Government (2012) Putting People First – Action Programme for Effective Local Government. Dublin: The Stationery Office.</a:t>
            </a:r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15888"/>
            <a:ext cx="8686800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TextBox 3"/>
          <p:cNvSpPr txBox="1">
            <a:spLocks noChangeArrowheads="1"/>
          </p:cNvSpPr>
          <p:nvPr/>
        </p:nvSpPr>
        <p:spPr bwMode="auto">
          <a:xfrm>
            <a:off x="0" y="6423025"/>
            <a:ext cx="8964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IE" sz="1200">
                <a:latin typeface="Calibri" pitchFamily="34" charset="0"/>
              </a:rPr>
              <a:t>Source: Department of Environment, Community and Local Government (2012) Putting People First – Action Programme for Effective Local Government. Dublin: The Stationery Office.</a:t>
            </a:r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693</Words>
  <Application>Microsoft Office PowerPoint</Application>
  <PresentationFormat>Affichage à l'écran (4:3)</PresentationFormat>
  <Paragraphs>74</Paragraphs>
  <Slides>13</Slides>
  <Notes>13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Office Theme</vt:lpstr>
      <vt:lpstr>Diapositive 1</vt:lpstr>
      <vt:lpstr>Context</vt:lpstr>
      <vt:lpstr>Main Provisions – Structural Reforms</vt:lpstr>
      <vt:lpstr>Diapositive 4</vt:lpstr>
      <vt:lpstr>Main Provisions - Funding</vt:lpstr>
      <vt:lpstr>Provisions for Economic Development and Service Delivery</vt:lpstr>
      <vt:lpstr>Diapositive 7</vt:lpstr>
      <vt:lpstr>Diapositive 8</vt:lpstr>
      <vt:lpstr>Diapositive 9</vt:lpstr>
      <vt:lpstr>Diapositive 10</vt:lpstr>
      <vt:lpstr>Diapositive 11</vt:lpstr>
      <vt:lpstr>Observations</vt:lpstr>
      <vt:lpstr>Commentary</vt:lpstr>
    </vt:vector>
  </TitlesOfParts>
  <Company>NUIG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CERAPS</cp:lastModifiedBy>
  <cp:revision>14</cp:revision>
  <dcterms:created xsi:type="dcterms:W3CDTF">2012-10-21T17:05:37Z</dcterms:created>
  <dcterms:modified xsi:type="dcterms:W3CDTF">2013-10-29T15:11:04Z</dcterms:modified>
</cp:coreProperties>
</file>