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63" r:id="rId3"/>
    <p:sldId id="262" r:id="rId4"/>
    <p:sldId id="261" r:id="rId5"/>
    <p:sldId id="323" r:id="rId6"/>
    <p:sldId id="260" r:id="rId7"/>
    <p:sldId id="259" r:id="rId8"/>
    <p:sldId id="316" r:id="rId9"/>
    <p:sldId id="324" r:id="rId10"/>
    <p:sldId id="272" r:id="rId11"/>
    <p:sldId id="317" r:id="rId12"/>
    <p:sldId id="318" r:id="rId13"/>
    <p:sldId id="319" r:id="rId14"/>
    <p:sldId id="320" r:id="rId15"/>
    <p:sldId id="321" r:id="rId16"/>
    <p:sldId id="325" r:id="rId17"/>
    <p:sldId id="283" r:id="rId18"/>
    <p:sldId id="312" r:id="rId19"/>
    <p:sldId id="313" r:id="rId20"/>
    <p:sldId id="326" r:id="rId21"/>
    <p:sldId id="292" r:id="rId22"/>
    <p:sldId id="293" r:id="rId23"/>
    <p:sldId id="305" r:id="rId24"/>
  </p:sldIdLst>
  <p:sldSz cx="9144000" cy="6858000" type="screen4x3"/>
  <p:notesSz cx="6858000" cy="9144000"/>
  <p:defaultTextStyle>
    <a:defPPr>
      <a:defRPr lang="fr-F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00FF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693" autoAdjust="0"/>
  </p:normalViewPr>
  <p:slideViewPr>
    <p:cSldViewPr>
      <p:cViewPr varScale="1">
        <p:scale>
          <a:sx n="104" d="100"/>
          <a:sy n="104" d="100"/>
        </p:scale>
        <p:origin x="-18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409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fr-FR"/>
          </a:p>
        </p:txBody>
      </p:sp>
      <p:sp>
        <p:nvSpPr>
          <p:cNvPr id="410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410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E631657-5C7B-47F2-8C7D-CF84E86D3744}" type="slidenum">
              <a:rPr lang="fr-F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fr-FR"/>
          </a:p>
        </p:txBody>
      </p:sp>
      <p:sp>
        <p:nvSpPr>
          <p:cNvPr id="1024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102A991-3EF1-4B04-B158-840AFA96A1DF}" type="slidenum">
              <a:rPr lang="fr-FR"/>
              <a:pPr/>
              <a:t>‹N°›</a:t>
            </a:fld>
            <a:endParaRPr lang="fr-F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4346DC-38B7-4B66-9E40-86A5D9830336}" type="slidenum">
              <a:rPr lang="fr-FR"/>
              <a:pPr/>
              <a:t>1</a:t>
            </a:fld>
            <a:endParaRPr lang="fr-FR"/>
          </a:p>
        </p:txBody>
      </p:sp>
      <p:sp>
        <p:nvSpPr>
          <p:cNvPr id="11266" name="Rectangle 2"/>
          <p:cNvSpPr>
            <a:spLocks noRo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04D748-0CA3-41EB-BA23-C18B0EE6A3AA}" type="slidenum">
              <a:rPr lang="fr-FR"/>
              <a:pPr/>
              <a:t>10</a:t>
            </a:fld>
            <a:endParaRPr lang="fr-FR"/>
          </a:p>
        </p:txBody>
      </p:sp>
      <p:sp>
        <p:nvSpPr>
          <p:cNvPr id="44034" name="Rectangle 2"/>
          <p:cNvSpPr>
            <a:spLocks noRo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8EA6F3-CD84-48EE-8DDB-ADDD2107166B}" type="slidenum">
              <a:rPr lang="fr-FR"/>
              <a:pPr/>
              <a:t>11</a:t>
            </a:fld>
            <a:endParaRPr lang="fr-FR"/>
          </a:p>
        </p:txBody>
      </p:sp>
      <p:sp>
        <p:nvSpPr>
          <p:cNvPr id="159746" name="Rectangle 2"/>
          <p:cNvSpPr>
            <a:spLocks noRo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C83EE5-F95E-4A1D-81C7-C54F05709DD5}" type="slidenum">
              <a:rPr lang="fr-FR"/>
              <a:pPr/>
              <a:t>12</a:t>
            </a:fld>
            <a:endParaRPr lang="fr-FR"/>
          </a:p>
        </p:txBody>
      </p:sp>
      <p:sp>
        <p:nvSpPr>
          <p:cNvPr id="161794" name="Rectangle 2"/>
          <p:cNvSpPr>
            <a:spLocks noRo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40097D-9130-4D7F-A4EF-5B2209CE0E58}" type="slidenum">
              <a:rPr lang="fr-FR"/>
              <a:pPr/>
              <a:t>13</a:t>
            </a:fld>
            <a:endParaRPr lang="fr-FR"/>
          </a:p>
        </p:txBody>
      </p:sp>
      <p:sp>
        <p:nvSpPr>
          <p:cNvPr id="163842" name="Rectangle 2"/>
          <p:cNvSpPr>
            <a:spLocks noRo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332B9C-9B92-41BB-9C54-D6653988AF11}" type="slidenum">
              <a:rPr lang="fr-FR"/>
              <a:pPr/>
              <a:t>14</a:t>
            </a:fld>
            <a:endParaRPr lang="fr-FR"/>
          </a:p>
        </p:txBody>
      </p:sp>
      <p:sp>
        <p:nvSpPr>
          <p:cNvPr id="165890" name="Rectangle 2"/>
          <p:cNvSpPr>
            <a:spLocks noRo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AC45B4-CC23-4DDD-93F0-D40BAAD8A072}" type="slidenum">
              <a:rPr lang="fr-FR"/>
              <a:pPr/>
              <a:t>15</a:t>
            </a:fld>
            <a:endParaRPr lang="fr-FR"/>
          </a:p>
        </p:txBody>
      </p:sp>
      <p:sp>
        <p:nvSpPr>
          <p:cNvPr id="167938" name="Rectangle 2"/>
          <p:cNvSpPr>
            <a:spLocks noRot="1"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27CCCE-781C-4F6E-BC66-C49D0775CAB2}" type="slidenum">
              <a:rPr lang="fr-FR"/>
              <a:pPr/>
              <a:t>16</a:t>
            </a:fld>
            <a:endParaRPr lang="fr-FR"/>
          </a:p>
        </p:txBody>
      </p:sp>
      <p:sp>
        <p:nvSpPr>
          <p:cNvPr id="180226" name="Rectangle 2"/>
          <p:cNvSpPr>
            <a:spLocks noRo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EF80D6-650D-42E0-BC0F-D7842B1148BE}" type="slidenum">
              <a:rPr lang="fr-FR"/>
              <a:pPr/>
              <a:t>17</a:t>
            </a:fld>
            <a:endParaRPr lang="fr-FR"/>
          </a:p>
        </p:txBody>
      </p:sp>
      <p:sp>
        <p:nvSpPr>
          <p:cNvPr id="78850" name="Rectangle 2"/>
          <p:cNvSpPr>
            <a:spLocks noRo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1E2E99-EE35-4DDB-BEAB-434B8231978E}" type="slidenum">
              <a:rPr lang="fr-FR"/>
              <a:pPr/>
              <a:t>18</a:t>
            </a:fld>
            <a:endParaRPr lang="fr-FR"/>
          </a:p>
        </p:txBody>
      </p:sp>
      <p:sp>
        <p:nvSpPr>
          <p:cNvPr id="149506" name="Rectangle 2"/>
          <p:cNvSpPr>
            <a:spLocks noRo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7364F0-B1BA-45F9-979A-21C9CE7E592E}" type="slidenum">
              <a:rPr lang="fr-FR"/>
              <a:pPr/>
              <a:t>19</a:t>
            </a:fld>
            <a:endParaRPr lang="fr-FR"/>
          </a:p>
        </p:txBody>
      </p:sp>
      <p:sp>
        <p:nvSpPr>
          <p:cNvPr id="151554" name="Rectangle 2"/>
          <p:cNvSpPr>
            <a:spLocks noRo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6102CB-F60E-49CA-B21D-8A23CBEB4566}" type="slidenum">
              <a:rPr lang="fr-FR"/>
              <a:pPr/>
              <a:t>2</a:t>
            </a:fld>
            <a:endParaRPr lang="fr-FR"/>
          </a:p>
        </p:txBody>
      </p:sp>
      <p:sp>
        <p:nvSpPr>
          <p:cNvPr id="23554" name="Rectangle 2"/>
          <p:cNvSpPr>
            <a:spLocks noRo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14AA73-5385-48FE-85FC-03B17E9716B8}" type="slidenum">
              <a:rPr lang="fr-FR"/>
              <a:pPr/>
              <a:t>20</a:t>
            </a:fld>
            <a:endParaRPr lang="fr-FR"/>
          </a:p>
        </p:txBody>
      </p:sp>
      <p:sp>
        <p:nvSpPr>
          <p:cNvPr id="182274" name="Rectangle 2"/>
          <p:cNvSpPr>
            <a:spLocks noRo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764A87-EA45-463A-AACA-B5C9294DDAC0}" type="slidenum">
              <a:rPr lang="fr-FR"/>
              <a:pPr/>
              <a:t>21</a:t>
            </a:fld>
            <a:endParaRPr lang="fr-FR"/>
          </a:p>
        </p:txBody>
      </p:sp>
      <p:sp>
        <p:nvSpPr>
          <p:cNvPr id="99330" name="Rectangle 2"/>
          <p:cNvSpPr>
            <a:spLocks noRo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926CC2-0227-4A28-9FB4-F0AC2EB43DD9}" type="slidenum">
              <a:rPr lang="fr-FR"/>
              <a:pPr/>
              <a:t>22</a:t>
            </a:fld>
            <a:endParaRPr lang="fr-FR"/>
          </a:p>
        </p:txBody>
      </p:sp>
      <p:sp>
        <p:nvSpPr>
          <p:cNvPr id="101378" name="Rectangle 2"/>
          <p:cNvSpPr>
            <a:spLocks noRo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148C83-81D9-4B38-8D00-ED56A4F266C8}" type="slidenum">
              <a:rPr lang="fr-FR"/>
              <a:pPr/>
              <a:t>23</a:t>
            </a:fld>
            <a:endParaRPr lang="fr-FR"/>
          </a:p>
        </p:txBody>
      </p:sp>
      <p:sp>
        <p:nvSpPr>
          <p:cNvPr id="125954" name="Rectangle 2"/>
          <p:cNvSpPr>
            <a:spLocks noRo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47945C-F1B2-4708-A2B2-FC4F28E7D9C8}" type="slidenum">
              <a:rPr lang="fr-FR"/>
              <a:pPr/>
              <a:t>3</a:t>
            </a:fld>
            <a:endParaRPr lang="fr-FR"/>
          </a:p>
        </p:txBody>
      </p:sp>
      <p:sp>
        <p:nvSpPr>
          <p:cNvPr id="21506" name="Rectangle 2"/>
          <p:cNvSpPr>
            <a:spLocks noRo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B529A2-096C-4C02-A68E-32A7627076A3}" type="slidenum">
              <a:rPr lang="fr-FR"/>
              <a:pPr/>
              <a:t>4</a:t>
            </a:fld>
            <a:endParaRPr lang="fr-FR"/>
          </a:p>
        </p:txBody>
      </p:sp>
      <p:sp>
        <p:nvSpPr>
          <p:cNvPr id="19458" name="Rectangle 2"/>
          <p:cNvSpPr>
            <a:spLocks noRo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DC212B-8042-41FC-B301-E52083A96E2A}" type="slidenum">
              <a:rPr lang="fr-FR"/>
              <a:pPr/>
              <a:t>5</a:t>
            </a:fld>
            <a:endParaRPr lang="fr-FR"/>
          </a:p>
        </p:txBody>
      </p:sp>
      <p:sp>
        <p:nvSpPr>
          <p:cNvPr id="176130" name="Rectangle 2"/>
          <p:cNvSpPr>
            <a:spLocks noRo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382FC0-37ED-49E4-B1CF-E09986470AA4}" type="slidenum">
              <a:rPr lang="fr-FR"/>
              <a:pPr/>
              <a:t>6</a:t>
            </a:fld>
            <a:endParaRPr lang="fr-FR"/>
          </a:p>
        </p:txBody>
      </p:sp>
      <p:sp>
        <p:nvSpPr>
          <p:cNvPr id="17410" name="Rectangle 2"/>
          <p:cNvSpPr>
            <a:spLocks noRo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A7C8D3-A5D9-4EB8-AD62-BE477E59FA3C}" type="slidenum">
              <a:rPr lang="fr-FR"/>
              <a:pPr/>
              <a:t>7</a:t>
            </a:fld>
            <a:endParaRPr lang="fr-FR"/>
          </a:p>
        </p:txBody>
      </p:sp>
      <p:sp>
        <p:nvSpPr>
          <p:cNvPr id="15362" name="Rectangle 2"/>
          <p:cNvSpPr>
            <a:spLocks noRo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5C08DD5-EEAD-4EAE-A467-2EF26DA35376}" type="slidenum">
              <a:rPr lang="fr-FR"/>
              <a:pPr/>
              <a:t>8</a:t>
            </a:fld>
            <a:endParaRPr lang="fr-FR"/>
          </a:p>
        </p:txBody>
      </p:sp>
      <p:sp>
        <p:nvSpPr>
          <p:cNvPr id="15769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5" tIns="45712" rIns="91425" bIns="45712" anchor="b"/>
          <a:lstStyle/>
          <a:p>
            <a:pPr algn="r"/>
            <a:fld id="{8AE0BB72-93B2-45F2-ACBA-6AE8EB99E3D8}" type="slidenum">
              <a:rPr lang="fr-FR" sz="1200"/>
              <a:pPr algn="r"/>
              <a:t>8</a:t>
            </a:fld>
            <a:endParaRPr lang="fr-FR" sz="1200"/>
          </a:p>
        </p:txBody>
      </p:sp>
      <p:sp>
        <p:nvSpPr>
          <p:cNvPr id="157699" name="Rectangle 2"/>
          <p:cNvSpPr>
            <a:spLocks noRot="1" noChangeArrowheads="1" noTextEdit="1"/>
          </p:cNvSpPr>
          <p:nvPr>
            <p:ph type="sldImg"/>
          </p:nvPr>
        </p:nvSpPr>
        <p:spPr>
          <a:ln/>
        </p:spPr>
      </p:sp>
      <p:sp>
        <p:nvSpPr>
          <p:cNvPr id="157700" name="Rectangle 3"/>
          <p:cNvSpPr>
            <a:spLocks noGrp="1" noChangeArrowheads="1"/>
          </p:cNvSpPr>
          <p:nvPr>
            <p:ph type="body" idx="1"/>
          </p:nvPr>
        </p:nvSpPr>
        <p:spPr/>
        <p:txBody>
          <a:bodyPr lIns="91425" tIns="45712" rIns="91425" bIns="45712"/>
          <a:lstStyle/>
          <a:p>
            <a:endParaRPr lang="fr-FR" noProof="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60C8C1-A44C-4E1B-9A33-FBEB963874EE}" type="slidenum">
              <a:rPr lang="fr-FR"/>
              <a:pPr/>
              <a:t>9</a:t>
            </a:fld>
            <a:endParaRPr lang="fr-FR"/>
          </a:p>
        </p:txBody>
      </p:sp>
      <p:sp>
        <p:nvSpPr>
          <p:cNvPr id="178178" name="Rectangle 2"/>
          <p:cNvSpPr>
            <a:spLocks noRo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01252A55-B3EC-4AC9-90F1-8B11197016D2}" type="slidenum">
              <a:rPr lang="fr-F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3CDCD193-2B85-4764-9A9E-29C0ECC6D4E5}" type="slidenum">
              <a:rPr lang="fr-F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E974C487-366A-42F8-A545-A6FA09A02863}" type="slidenum">
              <a:rPr lang="fr-F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45009510-F368-460D-A018-F6FD47399AF8}" type="slidenum">
              <a:rPr lang="fr-F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2A23568F-900B-4333-8EB3-9A14CEB240F6}" type="slidenum">
              <a:rPr lang="fr-F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1C7B0451-F693-4862-84E0-1A5B5824DA71}" type="slidenum">
              <a:rPr lang="fr-F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endParaRPr lang="fr-FR"/>
          </a:p>
        </p:txBody>
      </p:sp>
      <p:sp>
        <p:nvSpPr>
          <p:cNvPr id="8" name="Espace réservé du pied de page 7"/>
          <p:cNvSpPr>
            <a:spLocks noGrp="1"/>
          </p:cNvSpPr>
          <p:nvPr>
            <p:ph type="ftr" sz="quarter" idx="11"/>
          </p:nvPr>
        </p:nvSpPr>
        <p:spPr/>
        <p:txBody>
          <a:bodyPr/>
          <a:lstStyle>
            <a:lvl1pPr>
              <a:defRPr/>
            </a:lvl1pPr>
          </a:lstStyle>
          <a:p>
            <a:endParaRPr lang="fr-FR"/>
          </a:p>
        </p:txBody>
      </p:sp>
      <p:sp>
        <p:nvSpPr>
          <p:cNvPr id="9" name="Espace réservé du numéro de diapositive 8"/>
          <p:cNvSpPr>
            <a:spLocks noGrp="1"/>
          </p:cNvSpPr>
          <p:nvPr>
            <p:ph type="sldNum" sz="quarter" idx="12"/>
          </p:nvPr>
        </p:nvSpPr>
        <p:spPr/>
        <p:txBody>
          <a:bodyPr/>
          <a:lstStyle>
            <a:lvl1pPr>
              <a:defRPr/>
            </a:lvl1pPr>
          </a:lstStyle>
          <a:p>
            <a:fld id="{AD79BF5B-2CAC-4AAB-9DFF-0F9958ECAFCD}" type="slidenum">
              <a:rPr lang="fr-F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lvl1pPr>
              <a:defRPr/>
            </a:lvl1pPr>
          </a:lstStyle>
          <a:p>
            <a:endParaRPr lang="fr-FR"/>
          </a:p>
        </p:txBody>
      </p:sp>
      <p:sp>
        <p:nvSpPr>
          <p:cNvPr id="4" name="Espace réservé du pied de page 3"/>
          <p:cNvSpPr>
            <a:spLocks noGrp="1"/>
          </p:cNvSpPr>
          <p:nvPr>
            <p:ph type="ftr" sz="quarter" idx="11"/>
          </p:nvPr>
        </p:nvSpPr>
        <p:spPr/>
        <p:txBody>
          <a:bodyPr/>
          <a:lstStyle>
            <a:lvl1pPr>
              <a:defRPr/>
            </a:lvl1pPr>
          </a:lstStyle>
          <a:p>
            <a:endParaRPr lang="fr-FR"/>
          </a:p>
        </p:txBody>
      </p:sp>
      <p:sp>
        <p:nvSpPr>
          <p:cNvPr id="5" name="Espace réservé du numéro de diapositive 4"/>
          <p:cNvSpPr>
            <a:spLocks noGrp="1"/>
          </p:cNvSpPr>
          <p:nvPr>
            <p:ph type="sldNum" sz="quarter" idx="12"/>
          </p:nvPr>
        </p:nvSpPr>
        <p:spPr/>
        <p:txBody>
          <a:bodyPr/>
          <a:lstStyle>
            <a:lvl1pPr>
              <a:defRPr/>
            </a:lvl1pPr>
          </a:lstStyle>
          <a:p>
            <a:fld id="{B92193F2-0B88-4EBD-B83A-470CF208B3A5}" type="slidenum">
              <a:rPr lang="fr-F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p>
        </p:txBody>
      </p:sp>
      <p:sp>
        <p:nvSpPr>
          <p:cNvPr id="3" name="Espace réservé du pied de page 2"/>
          <p:cNvSpPr>
            <a:spLocks noGrp="1"/>
          </p:cNvSpPr>
          <p:nvPr>
            <p:ph type="ftr" sz="quarter" idx="11"/>
          </p:nvPr>
        </p:nvSpPr>
        <p:spPr/>
        <p:txBody>
          <a:bodyPr/>
          <a:lstStyle>
            <a:lvl1pPr>
              <a:defRPr/>
            </a:lvl1pPr>
          </a:lstStyle>
          <a:p>
            <a:endParaRPr lang="fr-FR"/>
          </a:p>
        </p:txBody>
      </p:sp>
      <p:sp>
        <p:nvSpPr>
          <p:cNvPr id="4" name="Espace réservé du numéro de diapositive 3"/>
          <p:cNvSpPr>
            <a:spLocks noGrp="1"/>
          </p:cNvSpPr>
          <p:nvPr>
            <p:ph type="sldNum" sz="quarter" idx="12"/>
          </p:nvPr>
        </p:nvSpPr>
        <p:spPr/>
        <p:txBody>
          <a:bodyPr/>
          <a:lstStyle>
            <a:lvl1pPr>
              <a:defRPr/>
            </a:lvl1pPr>
          </a:lstStyle>
          <a:p>
            <a:fld id="{6C9F5976-417F-4B95-9644-C66B5AB7355C}" type="slidenum">
              <a:rPr lang="fr-F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B8AFFE64-25A8-413E-B742-D9BB48C3F273}" type="slidenum">
              <a:rPr lang="fr-F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969426E5-15D5-4A59-9C1D-7EFE7CB7DFF1}" type="slidenum">
              <a:rPr lang="fr-F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Cliquez pour modifier le style du titre du masque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2AB7FAA-3E7F-438C-A1F9-44B8C54FFEC6}" type="slidenum">
              <a:rPr lang="fr-FR"/>
              <a:pPr/>
              <a:t>‹N°›</a:t>
            </a:fld>
            <a:endParaRPr lang="fr-FR"/>
          </a:p>
        </p:txBody>
      </p:sp>
      <p:pic>
        <p:nvPicPr>
          <p:cNvPr id="1031" name="Picture 7" descr="OLAlogo1"/>
          <p:cNvPicPr>
            <a:picLocks noChangeAspect="1" noChangeArrowheads="1"/>
          </p:cNvPicPr>
          <p:nvPr userDrawn="1"/>
        </p:nvPicPr>
        <p:blipFill>
          <a:blip r:embed="rId13">
            <a:lum bright="70000" contrast="-70000"/>
          </a:blip>
          <a:srcRect/>
          <a:stretch>
            <a:fillRect/>
          </a:stretch>
        </p:blipFill>
        <p:spPr bwMode="auto">
          <a:xfrm>
            <a:off x="0" y="0"/>
            <a:ext cx="8763000" cy="60960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533400" y="533400"/>
            <a:ext cx="7924800" cy="1004888"/>
          </a:xfrm>
          <a:prstGeom prst="rect">
            <a:avLst/>
          </a:prstGeom>
          <a:noFill/>
          <a:ln w="9525">
            <a:noFill/>
            <a:miter lim="800000"/>
            <a:headEnd/>
            <a:tailEnd/>
          </a:ln>
          <a:effectLst/>
        </p:spPr>
        <p:txBody>
          <a:bodyPr>
            <a:spAutoFit/>
          </a:bodyPr>
          <a:lstStyle/>
          <a:p>
            <a:pPr algn="ctr">
              <a:spcBef>
                <a:spcPct val="50000"/>
              </a:spcBef>
            </a:pPr>
            <a:r>
              <a:rPr lang="fr-FR">
                <a:cs typeface="Times New Roman" pitchFamily="18" charset="0"/>
              </a:rPr>
              <a:t>. </a:t>
            </a:r>
          </a:p>
          <a:p>
            <a:pPr>
              <a:spcBef>
                <a:spcPct val="50000"/>
              </a:spcBef>
            </a:pPr>
            <a:endParaRPr lang="fr-FR"/>
          </a:p>
        </p:txBody>
      </p:sp>
      <p:pic>
        <p:nvPicPr>
          <p:cNvPr id="2053" name="Picture 5" descr="logo_ola"/>
          <p:cNvPicPr>
            <a:picLocks noChangeAspect="1" noChangeArrowheads="1"/>
          </p:cNvPicPr>
          <p:nvPr/>
        </p:nvPicPr>
        <p:blipFill>
          <a:blip r:embed="rId3">
            <a:lum bright="42000" contrast="18000"/>
          </a:blip>
          <a:srcRect/>
          <a:stretch>
            <a:fillRect/>
          </a:stretch>
        </p:blipFill>
        <p:spPr bwMode="auto">
          <a:xfrm rot="-21600000">
            <a:off x="0" y="0"/>
            <a:ext cx="9144000" cy="6858000"/>
          </a:xfrm>
          <a:prstGeom prst="rect">
            <a:avLst/>
          </a:prstGeom>
          <a:noFill/>
          <a:ln w="9525">
            <a:noFill/>
            <a:miter lim="800000"/>
            <a:headEnd/>
            <a:tailEnd/>
          </a:ln>
        </p:spPr>
      </p:pic>
      <p:sp>
        <p:nvSpPr>
          <p:cNvPr id="2054" name="Text Box 6"/>
          <p:cNvSpPr txBox="1">
            <a:spLocks noChangeArrowheads="1"/>
          </p:cNvSpPr>
          <p:nvPr/>
        </p:nvSpPr>
        <p:spPr bwMode="auto">
          <a:xfrm>
            <a:off x="2339975" y="6216650"/>
            <a:ext cx="6415088" cy="641350"/>
          </a:xfrm>
          <a:prstGeom prst="rect">
            <a:avLst/>
          </a:prstGeom>
          <a:noFill/>
          <a:ln w="9525">
            <a:noFill/>
            <a:miter lim="800000"/>
            <a:headEnd/>
            <a:tailEnd/>
          </a:ln>
          <a:effectLst/>
        </p:spPr>
        <p:txBody>
          <a:bodyPr>
            <a:spAutoFit/>
          </a:bodyPr>
          <a:lstStyle/>
          <a:p>
            <a:r>
              <a:rPr lang="fr-FR" sz="3600" b="1" i="1"/>
              <a:t>Observatory on Local Autonomy</a:t>
            </a:r>
            <a:endParaRPr lang="fr-FR" sz="3600" b="1"/>
          </a:p>
        </p:txBody>
      </p:sp>
      <p:sp>
        <p:nvSpPr>
          <p:cNvPr id="2055" name="Text Box 7"/>
          <p:cNvSpPr txBox="1">
            <a:spLocks noChangeArrowheads="1"/>
          </p:cNvSpPr>
          <p:nvPr/>
        </p:nvSpPr>
        <p:spPr bwMode="auto">
          <a:xfrm>
            <a:off x="3132138" y="260350"/>
            <a:ext cx="5111750" cy="1190625"/>
          </a:xfrm>
          <a:prstGeom prst="rect">
            <a:avLst/>
          </a:prstGeom>
          <a:noFill/>
          <a:ln w="9525">
            <a:noFill/>
            <a:miter lim="800000"/>
            <a:headEnd/>
            <a:tailEnd/>
          </a:ln>
          <a:effectLst/>
        </p:spPr>
        <p:txBody>
          <a:bodyPr>
            <a:spAutoFit/>
          </a:bodyPr>
          <a:lstStyle/>
          <a:p>
            <a:pPr>
              <a:spcBef>
                <a:spcPct val="50000"/>
              </a:spcBef>
            </a:pPr>
            <a:r>
              <a:rPr lang="fr-FR" sz="3600" b="1">
                <a:solidFill>
                  <a:srgbClr val="FF3300"/>
                </a:solidFill>
              </a:rPr>
              <a:t>Le système local en France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logo_ola"/>
          <p:cNvPicPr>
            <a:picLocks noChangeAspect="1" noChangeArrowheads="1"/>
          </p:cNvPicPr>
          <p:nvPr/>
        </p:nvPicPr>
        <p:blipFill>
          <a:blip r:embed="rId3">
            <a:lum bright="78000" contrast="18000"/>
          </a:blip>
          <a:srcRect/>
          <a:stretch>
            <a:fillRect/>
          </a:stretch>
        </p:blipFill>
        <p:spPr bwMode="auto">
          <a:xfrm rot="-21600000">
            <a:off x="0" y="0"/>
            <a:ext cx="9144000" cy="6858000"/>
          </a:xfrm>
          <a:prstGeom prst="rect">
            <a:avLst/>
          </a:prstGeom>
          <a:noFill/>
          <a:ln w="9525">
            <a:noFill/>
            <a:miter lim="800000"/>
            <a:headEnd/>
            <a:tailEnd/>
          </a:ln>
        </p:spPr>
      </p:pic>
      <p:sp>
        <p:nvSpPr>
          <p:cNvPr id="43013" name="Text Box 5"/>
          <p:cNvSpPr txBox="1">
            <a:spLocks noChangeArrowheads="1"/>
          </p:cNvSpPr>
          <p:nvPr/>
        </p:nvSpPr>
        <p:spPr bwMode="auto">
          <a:xfrm>
            <a:off x="4500563" y="4581525"/>
            <a:ext cx="4643437" cy="457200"/>
          </a:xfrm>
          <a:prstGeom prst="rect">
            <a:avLst/>
          </a:prstGeom>
          <a:noFill/>
          <a:ln w="9525">
            <a:noFill/>
            <a:miter lim="800000"/>
            <a:headEnd/>
            <a:tailEnd/>
          </a:ln>
          <a:effectLst/>
        </p:spPr>
        <p:txBody>
          <a:bodyPr>
            <a:spAutoFit/>
          </a:bodyPr>
          <a:lstStyle/>
          <a:p>
            <a:endParaRPr lang="en-GB"/>
          </a:p>
        </p:txBody>
      </p:sp>
      <p:sp>
        <p:nvSpPr>
          <p:cNvPr id="43014" name="Rectangle 6"/>
          <p:cNvSpPr>
            <a:spLocks noGrp="1" noChangeArrowheads="1"/>
          </p:cNvSpPr>
          <p:nvPr>
            <p:ph type="title"/>
          </p:nvPr>
        </p:nvSpPr>
        <p:spPr/>
        <p:txBody>
          <a:bodyPr/>
          <a:lstStyle/>
          <a:p>
            <a:r>
              <a:rPr lang="fr-FR" sz="4000" b="1">
                <a:solidFill>
                  <a:srgbClr val="FF3300"/>
                </a:solidFill>
              </a:rPr>
              <a:t>Présentation générale des collectivités locales</a:t>
            </a:r>
          </a:p>
        </p:txBody>
      </p:sp>
      <p:sp>
        <p:nvSpPr>
          <p:cNvPr id="43015" name="Rectangle 7"/>
          <p:cNvSpPr>
            <a:spLocks noGrp="1" noChangeArrowheads="1"/>
          </p:cNvSpPr>
          <p:nvPr>
            <p:ph type="body" idx="1"/>
          </p:nvPr>
        </p:nvSpPr>
        <p:spPr/>
        <p:txBody>
          <a:bodyPr/>
          <a:lstStyle/>
          <a:p>
            <a:pPr>
              <a:lnSpc>
                <a:spcPct val="80000"/>
              </a:lnSpc>
            </a:pPr>
            <a:r>
              <a:rPr lang="fr-FR" sz="2800"/>
              <a:t>Les collectivités locales sont énumérées par l’</a:t>
            </a:r>
            <a:r>
              <a:rPr lang="fr-FR" sz="2800" b="1"/>
              <a:t>alinéa 1 de l’article 72 de la Constitution</a:t>
            </a:r>
          </a:p>
          <a:p>
            <a:pPr>
              <a:lnSpc>
                <a:spcPct val="80000"/>
              </a:lnSpc>
            </a:pPr>
            <a:endParaRPr lang="fr-FR" sz="2800" b="1"/>
          </a:p>
          <a:p>
            <a:pPr>
              <a:lnSpc>
                <a:spcPct val="80000"/>
              </a:lnSpc>
            </a:pPr>
            <a:r>
              <a:rPr lang="fr-FR" sz="2800"/>
              <a:t>Ce texte énonce comme étant des « </a:t>
            </a:r>
            <a:r>
              <a:rPr lang="fr-FR" sz="2800" i="1"/>
              <a:t>collectivités territoriales de la République</a:t>
            </a:r>
            <a:r>
              <a:rPr lang="fr-FR" sz="2800"/>
              <a:t> » :</a:t>
            </a:r>
          </a:p>
          <a:p>
            <a:pPr lvl="1">
              <a:lnSpc>
                <a:spcPct val="80000"/>
              </a:lnSpc>
            </a:pPr>
            <a:r>
              <a:rPr lang="fr-FR" sz="2400"/>
              <a:t>les </a:t>
            </a:r>
            <a:r>
              <a:rPr lang="fr-FR" sz="2400" b="1"/>
              <a:t>communes (36 686)</a:t>
            </a:r>
            <a:r>
              <a:rPr lang="fr-FR" sz="2400"/>
              <a:t>, </a:t>
            </a:r>
          </a:p>
          <a:p>
            <a:pPr lvl="1">
              <a:lnSpc>
                <a:spcPct val="80000"/>
              </a:lnSpc>
            </a:pPr>
            <a:r>
              <a:rPr lang="fr-FR" sz="2400"/>
              <a:t>les </a:t>
            </a:r>
            <a:r>
              <a:rPr lang="fr-FR" sz="2400" b="1"/>
              <a:t>départements (100)</a:t>
            </a:r>
            <a:r>
              <a:rPr lang="fr-FR" sz="2400"/>
              <a:t>, </a:t>
            </a:r>
          </a:p>
          <a:p>
            <a:pPr lvl="1">
              <a:lnSpc>
                <a:spcPct val="80000"/>
              </a:lnSpc>
            </a:pPr>
            <a:r>
              <a:rPr lang="fr-FR" sz="2400"/>
              <a:t>les </a:t>
            </a:r>
            <a:r>
              <a:rPr lang="fr-FR" sz="2400" b="1"/>
              <a:t>régions (26, dont la Corse)</a:t>
            </a:r>
            <a:r>
              <a:rPr lang="fr-FR" sz="2400"/>
              <a:t>, </a:t>
            </a:r>
          </a:p>
          <a:p>
            <a:pPr lvl="1">
              <a:lnSpc>
                <a:spcPct val="80000"/>
              </a:lnSpc>
            </a:pPr>
            <a:r>
              <a:rPr lang="fr-FR" sz="2400"/>
              <a:t>les </a:t>
            </a:r>
            <a:r>
              <a:rPr lang="fr-FR" sz="2400" b="1"/>
              <a:t>collectivités à statut particulier</a:t>
            </a:r>
            <a:r>
              <a:rPr lang="fr-FR" sz="2400"/>
              <a:t> et les </a:t>
            </a:r>
            <a:r>
              <a:rPr lang="fr-FR" sz="2400" b="1"/>
              <a:t>collectivités d’Outre-mer</a:t>
            </a:r>
            <a:r>
              <a:rPr lang="fr-FR" sz="2400"/>
              <a:t> </a:t>
            </a:r>
            <a:r>
              <a:rPr lang="fr-FR" sz="2000"/>
              <a:t>(chiffres à jour au </a:t>
            </a:r>
            <a:r>
              <a:rPr lang="fr-FR" sz="2000" b="1"/>
              <a:t>1</a:t>
            </a:r>
            <a:r>
              <a:rPr lang="fr-FR" sz="2000" b="1" baseline="30000"/>
              <a:t>er</a:t>
            </a:r>
            <a:r>
              <a:rPr lang="fr-FR" sz="2000" b="1"/>
              <a:t> janvier 2009</a:t>
            </a:r>
            <a:r>
              <a:rPr lang="fr-FR" sz="2000"/>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descr="logo_ola"/>
          <p:cNvPicPr>
            <a:picLocks noChangeAspect="1" noChangeArrowheads="1"/>
          </p:cNvPicPr>
          <p:nvPr/>
        </p:nvPicPr>
        <p:blipFill>
          <a:blip r:embed="rId3">
            <a:lum bright="78000" contrast="18000"/>
          </a:blip>
          <a:srcRect/>
          <a:stretch>
            <a:fillRect/>
          </a:stretch>
        </p:blipFill>
        <p:spPr bwMode="auto">
          <a:xfrm rot="-21600000">
            <a:off x="0" y="0"/>
            <a:ext cx="9144000" cy="6858000"/>
          </a:xfrm>
          <a:prstGeom prst="rect">
            <a:avLst/>
          </a:prstGeom>
          <a:noFill/>
          <a:ln w="9525">
            <a:noFill/>
            <a:miter lim="800000"/>
            <a:headEnd/>
            <a:tailEnd/>
          </a:ln>
        </p:spPr>
      </p:pic>
      <p:sp>
        <p:nvSpPr>
          <p:cNvPr id="158723" name="Text Box 3"/>
          <p:cNvSpPr txBox="1">
            <a:spLocks noChangeArrowheads="1"/>
          </p:cNvSpPr>
          <p:nvPr/>
        </p:nvSpPr>
        <p:spPr bwMode="auto">
          <a:xfrm>
            <a:off x="4500563" y="4581525"/>
            <a:ext cx="4643437" cy="457200"/>
          </a:xfrm>
          <a:prstGeom prst="rect">
            <a:avLst/>
          </a:prstGeom>
          <a:noFill/>
          <a:ln w="9525">
            <a:noFill/>
            <a:miter lim="800000"/>
            <a:headEnd/>
            <a:tailEnd/>
          </a:ln>
          <a:effectLst/>
        </p:spPr>
        <p:txBody>
          <a:bodyPr>
            <a:spAutoFit/>
          </a:bodyPr>
          <a:lstStyle/>
          <a:p>
            <a:endParaRPr lang="en-GB"/>
          </a:p>
        </p:txBody>
      </p:sp>
      <p:sp>
        <p:nvSpPr>
          <p:cNvPr id="158724" name="Rectangle 4"/>
          <p:cNvSpPr>
            <a:spLocks noGrp="1" noChangeArrowheads="1"/>
          </p:cNvSpPr>
          <p:nvPr>
            <p:ph type="title"/>
          </p:nvPr>
        </p:nvSpPr>
        <p:spPr/>
        <p:txBody>
          <a:bodyPr/>
          <a:lstStyle/>
          <a:p>
            <a:r>
              <a:rPr lang="fr-FR" sz="4000" b="1">
                <a:solidFill>
                  <a:srgbClr val="FF3300"/>
                </a:solidFill>
              </a:rPr>
              <a:t>Organisation des collectivités locales traditionnelles (1)</a:t>
            </a:r>
          </a:p>
        </p:txBody>
      </p:sp>
      <p:sp>
        <p:nvSpPr>
          <p:cNvPr id="158725" name="Rectangle 5"/>
          <p:cNvSpPr>
            <a:spLocks noGrp="1" noChangeArrowheads="1"/>
          </p:cNvSpPr>
          <p:nvPr>
            <p:ph type="body" idx="1"/>
          </p:nvPr>
        </p:nvSpPr>
        <p:spPr/>
        <p:txBody>
          <a:bodyPr/>
          <a:lstStyle/>
          <a:p>
            <a:endParaRPr lang="fr-FR"/>
          </a:p>
          <a:p>
            <a:endParaRPr lang="fr-FR"/>
          </a:p>
        </p:txBody>
      </p:sp>
      <p:sp>
        <p:nvSpPr>
          <p:cNvPr id="158726" name="Rectangle 6"/>
          <p:cNvSpPr>
            <a:spLocks noChangeArrowheads="1"/>
          </p:cNvSpPr>
          <p:nvPr/>
        </p:nvSpPr>
        <p:spPr bwMode="auto">
          <a:xfrm>
            <a:off x="827088" y="2205038"/>
            <a:ext cx="7921625" cy="4108450"/>
          </a:xfrm>
          <a:prstGeom prst="rect">
            <a:avLst/>
          </a:prstGeom>
          <a:noFill/>
          <a:ln w="9525">
            <a:noFill/>
            <a:miter lim="800000"/>
            <a:headEnd/>
            <a:tailEnd/>
          </a:ln>
          <a:effectLst/>
        </p:spPr>
        <p:txBody>
          <a:bodyPr>
            <a:spAutoFit/>
          </a:bodyPr>
          <a:lstStyle/>
          <a:p>
            <a:r>
              <a:rPr lang="fr-FR"/>
              <a:t>Une collectivité locale comporte un </a:t>
            </a:r>
            <a:r>
              <a:rPr lang="fr-FR" b="1"/>
              <a:t>organe délibérant </a:t>
            </a:r>
            <a:r>
              <a:rPr lang="fr-FR"/>
              <a:t>et un </a:t>
            </a:r>
            <a:r>
              <a:rPr lang="fr-FR" b="1"/>
              <a:t>exécutif</a:t>
            </a:r>
          </a:p>
          <a:p>
            <a:endParaRPr lang="fr-FR" b="1"/>
          </a:p>
          <a:p>
            <a:r>
              <a:rPr lang="fr-FR"/>
              <a:t>Dans une</a:t>
            </a:r>
            <a:r>
              <a:rPr lang="fr-FR" b="1"/>
              <a:t> commune</a:t>
            </a:r>
            <a:r>
              <a:rPr lang="fr-FR"/>
              <a:t>, ce sont respectivement le </a:t>
            </a:r>
            <a:r>
              <a:rPr lang="fr-FR" b="1"/>
              <a:t>Conseil municipal </a:t>
            </a:r>
            <a:r>
              <a:rPr lang="fr-FR"/>
              <a:t>et le </a:t>
            </a:r>
            <a:r>
              <a:rPr lang="fr-FR" b="1"/>
              <a:t>Maire</a:t>
            </a:r>
          </a:p>
          <a:p>
            <a:endParaRPr lang="fr-FR" b="1"/>
          </a:p>
          <a:p>
            <a:r>
              <a:rPr lang="fr-FR"/>
              <a:t>Dans un </a:t>
            </a:r>
            <a:r>
              <a:rPr lang="fr-FR" b="1"/>
              <a:t>département</a:t>
            </a:r>
            <a:r>
              <a:rPr lang="fr-FR"/>
              <a:t>, ce sont le </a:t>
            </a:r>
            <a:r>
              <a:rPr lang="fr-FR" b="1"/>
              <a:t>Conseil général </a:t>
            </a:r>
            <a:r>
              <a:rPr lang="fr-FR"/>
              <a:t>et le </a:t>
            </a:r>
            <a:r>
              <a:rPr lang="fr-FR" b="1"/>
              <a:t>Président du Conseil général</a:t>
            </a:r>
          </a:p>
          <a:p>
            <a:endParaRPr lang="fr-FR" b="1"/>
          </a:p>
          <a:p>
            <a:r>
              <a:rPr lang="fr-FR"/>
              <a:t>Dans une </a:t>
            </a:r>
            <a:r>
              <a:rPr lang="fr-FR" b="1"/>
              <a:t>région</a:t>
            </a:r>
            <a:r>
              <a:rPr lang="fr-FR"/>
              <a:t>, ce sont le </a:t>
            </a:r>
            <a:r>
              <a:rPr lang="fr-FR" b="1"/>
              <a:t>Conseil régional </a:t>
            </a:r>
            <a:r>
              <a:rPr lang="fr-FR"/>
              <a:t>et le </a:t>
            </a:r>
            <a:r>
              <a:rPr lang="fr-FR" b="1"/>
              <a:t>Président du Conseil régional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descr="logo_ola"/>
          <p:cNvPicPr>
            <a:picLocks noChangeAspect="1" noChangeArrowheads="1"/>
          </p:cNvPicPr>
          <p:nvPr/>
        </p:nvPicPr>
        <p:blipFill>
          <a:blip r:embed="rId3">
            <a:lum bright="78000" contrast="18000"/>
          </a:blip>
          <a:srcRect/>
          <a:stretch>
            <a:fillRect/>
          </a:stretch>
        </p:blipFill>
        <p:spPr bwMode="auto">
          <a:xfrm rot="-21600000">
            <a:off x="0" y="0"/>
            <a:ext cx="9144000" cy="6858000"/>
          </a:xfrm>
          <a:prstGeom prst="rect">
            <a:avLst/>
          </a:prstGeom>
          <a:noFill/>
          <a:ln w="9525">
            <a:noFill/>
            <a:miter lim="800000"/>
            <a:headEnd/>
            <a:tailEnd/>
          </a:ln>
        </p:spPr>
      </p:pic>
      <p:sp>
        <p:nvSpPr>
          <p:cNvPr id="160771" name="Text Box 3"/>
          <p:cNvSpPr txBox="1">
            <a:spLocks noChangeArrowheads="1"/>
          </p:cNvSpPr>
          <p:nvPr/>
        </p:nvSpPr>
        <p:spPr bwMode="auto">
          <a:xfrm>
            <a:off x="4500563" y="4581525"/>
            <a:ext cx="4643437" cy="457200"/>
          </a:xfrm>
          <a:prstGeom prst="rect">
            <a:avLst/>
          </a:prstGeom>
          <a:noFill/>
          <a:ln w="9525">
            <a:noFill/>
            <a:miter lim="800000"/>
            <a:headEnd/>
            <a:tailEnd/>
          </a:ln>
          <a:effectLst/>
        </p:spPr>
        <p:txBody>
          <a:bodyPr>
            <a:spAutoFit/>
          </a:bodyPr>
          <a:lstStyle/>
          <a:p>
            <a:endParaRPr lang="fr-FR"/>
          </a:p>
        </p:txBody>
      </p:sp>
      <p:sp>
        <p:nvSpPr>
          <p:cNvPr id="160772" name="Rectangle 4"/>
          <p:cNvSpPr>
            <a:spLocks noGrp="1" noChangeArrowheads="1"/>
          </p:cNvSpPr>
          <p:nvPr>
            <p:ph type="title"/>
          </p:nvPr>
        </p:nvSpPr>
        <p:spPr/>
        <p:txBody>
          <a:bodyPr/>
          <a:lstStyle/>
          <a:p>
            <a:r>
              <a:rPr lang="fr-FR" sz="4000" b="1">
                <a:solidFill>
                  <a:srgbClr val="FF3300"/>
                </a:solidFill>
              </a:rPr>
              <a:t>Organisation des collectivités locales traditionnelles (2)</a:t>
            </a:r>
          </a:p>
        </p:txBody>
      </p:sp>
      <p:sp>
        <p:nvSpPr>
          <p:cNvPr id="160773" name="Rectangle 5"/>
          <p:cNvSpPr>
            <a:spLocks noGrp="1" noChangeArrowheads="1"/>
          </p:cNvSpPr>
          <p:nvPr>
            <p:ph type="body" idx="1"/>
          </p:nvPr>
        </p:nvSpPr>
        <p:spPr/>
        <p:txBody>
          <a:bodyPr/>
          <a:lstStyle/>
          <a:p>
            <a:endParaRPr lang="fr-FR"/>
          </a:p>
          <a:p>
            <a:endParaRPr lang="fr-FR"/>
          </a:p>
        </p:txBody>
      </p:sp>
      <p:sp>
        <p:nvSpPr>
          <p:cNvPr id="160774" name="Rectangle 6"/>
          <p:cNvSpPr>
            <a:spLocks noChangeArrowheads="1"/>
          </p:cNvSpPr>
          <p:nvPr/>
        </p:nvSpPr>
        <p:spPr bwMode="auto">
          <a:xfrm>
            <a:off x="827088" y="2205038"/>
            <a:ext cx="7921625" cy="457200"/>
          </a:xfrm>
          <a:prstGeom prst="rect">
            <a:avLst/>
          </a:prstGeom>
          <a:noFill/>
          <a:ln w="9525">
            <a:noFill/>
            <a:miter lim="800000"/>
            <a:headEnd/>
            <a:tailEnd/>
          </a:ln>
          <a:effectLst/>
        </p:spPr>
        <p:txBody>
          <a:bodyPr>
            <a:spAutoFit/>
          </a:bodyPr>
          <a:lstStyle/>
          <a:p>
            <a:endParaRPr lang="fr-FR" b="1"/>
          </a:p>
        </p:txBody>
      </p:sp>
      <p:sp>
        <p:nvSpPr>
          <p:cNvPr id="160775" name="Rectangle 7"/>
          <p:cNvSpPr>
            <a:spLocks noChangeArrowheads="1"/>
          </p:cNvSpPr>
          <p:nvPr/>
        </p:nvSpPr>
        <p:spPr bwMode="auto">
          <a:xfrm>
            <a:off x="827088" y="2133600"/>
            <a:ext cx="7632700" cy="4473575"/>
          </a:xfrm>
          <a:prstGeom prst="rect">
            <a:avLst/>
          </a:prstGeom>
          <a:noFill/>
          <a:ln w="9525">
            <a:noFill/>
            <a:miter lim="800000"/>
            <a:headEnd/>
            <a:tailEnd/>
          </a:ln>
          <a:effectLst/>
        </p:spPr>
        <p:txBody>
          <a:bodyPr>
            <a:spAutoFit/>
          </a:bodyPr>
          <a:lstStyle/>
          <a:p>
            <a:r>
              <a:rPr lang="fr-FR"/>
              <a:t>Les </a:t>
            </a:r>
            <a:r>
              <a:rPr lang="fr-FR" b="1"/>
              <a:t>organes délibérants</a:t>
            </a:r>
            <a:r>
              <a:rPr lang="fr-FR"/>
              <a:t> sont élus au </a:t>
            </a:r>
            <a:r>
              <a:rPr lang="fr-FR" b="1"/>
              <a:t>suffrage universel direct</a:t>
            </a:r>
            <a:r>
              <a:rPr lang="fr-FR"/>
              <a:t> pour </a:t>
            </a:r>
            <a:r>
              <a:rPr lang="fr-FR" b="1"/>
              <a:t>6 ans</a:t>
            </a:r>
          </a:p>
          <a:p>
            <a:endParaRPr lang="fr-FR" b="1"/>
          </a:p>
          <a:p>
            <a:r>
              <a:rPr lang="fr-FR"/>
              <a:t>Le droit local développe progressivement le </a:t>
            </a:r>
            <a:r>
              <a:rPr lang="fr-FR" b="1"/>
              <a:t>statut et les moyens</a:t>
            </a:r>
            <a:r>
              <a:rPr lang="fr-FR"/>
              <a:t> reconnus à la minorité, c’est-à-dire l’</a:t>
            </a:r>
            <a:r>
              <a:rPr lang="fr-FR" b="1"/>
              <a:t>opposition</a:t>
            </a:r>
          </a:p>
          <a:p>
            <a:endParaRPr lang="fr-FR" b="1"/>
          </a:p>
          <a:p>
            <a:r>
              <a:rPr lang="fr-FR"/>
              <a:t>Les </a:t>
            </a:r>
            <a:r>
              <a:rPr lang="fr-FR" b="1"/>
              <a:t>exécutifs</a:t>
            </a:r>
            <a:r>
              <a:rPr lang="fr-FR"/>
              <a:t> sont élus par l’organe délibérant et en leur sein, donc au </a:t>
            </a:r>
            <a:r>
              <a:rPr lang="fr-FR" b="1"/>
              <a:t>suffrage indirect</a:t>
            </a:r>
          </a:p>
          <a:p>
            <a:endParaRPr lang="fr-FR" b="1"/>
          </a:p>
          <a:p>
            <a:r>
              <a:rPr lang="fr-FR"/>
              <a:t>Le droit local développe progressivement mais lentement un </a:t>
            </a:r>
            <a:r>
              <a:rPr lang="fr-FR" b="1"/>
              <a:t>statut de l’élu local</a:t>
            </a:r>
            <a:r>
              <a:rPr lang="fr-FR"/>
              <a:t> afin de lutter contre le</a:t>
            </a:r>
            <a:r>
              <a:rPr lang="fr-FR" b="1"/>
              <a:t> cumul des mandats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2" descr="logo_ola"/>
          <p:cNvPicPr>
            <a:picLocks noChangeAspect="1" noChangeArrowheads="1"/>
          </p:cNvPicPr>
          <p:nvPr/>
        </p:nvPicPr>
        <p:blipFill>
          <a:blip r:embed="rId3">
            <a:lum bright="78000" contrast="18000"/>
          </a:blip>
          <a:srcRect/>
          <a:stretch>
            <a:fillRect/>
          </a:stretch>
        </p:blipFill>
        <p:spPr bwMode="auto">
          <a:xfrm rot="-21600000">
            <a:off x="0" y="0"/>
            <a:ext cx="9144000" cy="6858000"/>
          </a:xfrm>
          <a:prstGeom prst="rect">
            <a:avLst/>
          </a:prstGeom>
          <a:noFill/>
          <a:ln w="9525">
            <a:noFill/>
            <a:miter lim="800000"/>
            <a:headEnd/>
            <a:tailEnd/>
          </a:ln>
        </p:spPr>
      </p:pic>
      <p:sp>
        <p:nvSpPr>
          <p:cNvPr id="162819" name="Text Box 3"/>
          <p:cNvSpPr txBox="1">
            <a:spLocks noChangeArrowheads="1"/>
          </p:cNvSpPr>
          <p:nvPr/>
        </p:nvSpPr>
        <p:spPr bwMode="auto">
          <a:xfrm>
            <a:off x="4500563" y="4581525"/>
            <a:ext cx="4643437" cy="457200"/>
          </a:xfrm>
          <a:prstGeom prst="rect">
            <a:avLst/>
          </a:prstGeom>
          <a:noFill/>
          <a:ln w="9525">
            <a:noFill/>
            <a:miter lim="800000"/>
            <a:headEnd/>
            <a:tailEnd/>
          </a:ln>
          <a:effectLst/>
        </p:spPr>
        <p:txBody>
          <a:bodyPr>
            <a:spAutoFit/>
          </a:bodyPr>
          <a:lstStyle/>
          <a:p>
            <a:endParaRPr lang="fr-FR"/>
          </a:p>
        </p:txBody>
      </p:sp>
      <p:sp>
        <p:nvSpPr>
          <p:cNvPr id="162820" name="Rectangle 4"/>
          <p:cNvSpPr>
            <a:spLocks noGrp="1" noChangeArrowheads="1"/>
          </p:cNvSpPr>
          <p:nvPr>
            <p:ph type="title"/>
          </p:nvPr>
        </p:nvSpPr>
        <p:spPr/>
        <p:txBody>
          <a:bodyPr/>
          <a:lstStyle/>
          <a:p>
            <a:r>
              <a:rPr lang="fr-FR" sz="4000" b="1">
                <a:solidFill>
                  <a:srgbClr val="FF3300"/>
                </a:solidFill>
              </a:rPr>
              <a:t>Les compétences locales (1)</a:t>
            </a:r>
          </a:p>
        </p:txBody>
      </p:sp>
      <p:sp>
        <p:nvSpPr>
          <p:cNvPr id="162821" name="Rectangle 5"/>
          <p:cNvSpPr>
            <a:spLocks noGrp="1" noChangeArrowheads="1"/>
          </p:cNvSpPr>
          <p:nvPr>
            <p:ph type="body" idx="1"/>
          </p:nvPr>
        </p:nvSpPr>
        <p:spPr/>
        <p:txBody>
          <a:bodyPr/>
          <a:lstStyle/>
          <a:p>
            <a:endParaRPr lang="fr-FR"/>
          </a:p>
          <a:p>
            <a:endParaRPr lang="fr-FR"/>
          </a:p>
        </p:txBody>
      </p:sp>
      <p:sp>
        <p:nvSpPr>
          <p:cNvPr id="162822" name="Rectangle 6"/>
          <p:cNvSpPr>
            <a:spLocks noChangeArrowheads="1"/>
          </p:cNvSpPr>
          <p:nvPr/>
        </p:nvSpPr>
        <p:spPr bwMode="auto">
          <a:xfrm>
            <a:off x="827088" y="2205038"/>
            <a:ext cx="7921625" cy="4473575"/>
          </a:xfrm>
          <a:prstGeom prst="rect">
            <a:avLst/>
          </a:prstGeom>
          <a:noFill/>
          <a:ln w="9525">
            <a:noFill/>
            <a:miter lim="800000"/>
            <a:headEnd/>
            <a:tailEnd/>
          </a:ln>
          <a:effectLst/>
        </p:spPr>
        <p:txBody>
          <a:bodyPr>
            <a:spAutoFit/>
          </a:bodyPr>
          <a:lstStyle/>
          <a:p>
            <a:r>
              <a:rPr lang="fr-FR"/>
              <a:t>La </a:t>
            </a:r>
            <a:r>
              <a:rPr lang="fr-FR" b="1"/>
              <a:t>région </a:t>
            </a:r>
            <a:r>
              <a:rPr lang="fr-FR"/>
              <a:t>gère :</a:t>
            </a:r>
          </a:p>
          <a:p>
            <a:pPr lvl="1"/>
            <a:endParaRPr lang="fr-FR"/>
          </a:p>
          <a:p>
            <a:pPr lvl="1"/>
            <a:r>
              <a:rPr lang="fr-FR"/>
              <a:t>le développement économique ;</a:t>
            </a:r>
          </a:p>
          <a:p>
            <a:pPr lvl="1"/>
            <a:endParaRPr lang="fr-FR"/>
          </a:p>
          <a:p>
            <a:pPr lvl="1"/>
            <a:r>
              <a:rPr lang="fr-FR"/>
              <a:t>la formation professionnelle et l’apprentissage ;</a:t>
            </a:r>
          </a:p>
          <a:p>
            <a:pPr lvl="1"/>
            <a:endParaRPr lang="fr-FR"/>
          </a:p>
          <a:p>
            <a:pPr lvl="1"/>
            <a:r>
              <a:rPr lang="fr-FR"/>
              <a:t>l’aménagement du territoire ;</a:t>
            </a:r>
          </a:p>
          <a:p>
            <a:pPr lvl="1"/>
            <a:endParaRPr lang="fr-FR"/>
          </a:p>
          <a:p>
            <a:pPr lvl="1"/>
            <a:r>
              <a:rPr lang="fr-FR"/>
              <a:t>la construction et l’entretien des lycées ;</a:t>
            </a:r>
          </a:p>
          <a:p>
            <a:pPr lvl="1"/>
            <a:endParaRPr lang="fr-FR"/>
          </a:p>
          <a:p>
            <a:pPr lvl="1"/>
            <a:r>
              <a:rPr lang="fr-FR"/>
              <a:t>l’environnement et l’action culturelle.</a:t>
            </a:r>
          </a:p>
          <a:p>
            <a:pPr lvl="1"/>
            <a:endParaRPr lang="fr-F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descr="logo_ola"/>
          <p:cNvPicPr>
            <a:picLocks noChangeAspect="1" noChangeArrowheads="1"/>
          </p:cNvPicPr>
          <p:nvPr/>
        </p:nvPicPr>
        <p:blipFill>
          <a:blip r:embed="rId3">
            <a:lum bright="78000" contrast="18000"/>
          </a:blip>
          <a:srcRect/>
          <a:stretch>
            <a:fillRect/>
          </a:stretch>
        </p:blipFill>
        <p:spPr bwMode="auto">
          <a:xfrm rot="-21600000">
            <a:off x="0" y="0"/>
            <a:ext cx="9144000" cy="6858000"/>
          </a:xfrm>
          <a:prstGeom prst="rect">
            <a:avLst/>
          </a:prstGeom>
          <a:noFill/>
          <a:ln w="9525">
            <a:noFill/>
            <a:miter lim="800000"/>
            <a:headEnd/>
            <a:tailEnd/>
          </a:ln>
        </p:spPr>
      </p:pic>
      <p:sp>
        <p:nvSpPr>
          <p:cNvPr id="164867" name="Text Box 3"/>
          <p:cNvSpPr txBox="1">
            <a:spLocks noChangeArrowheads="1"/>
          </p:cNvSpPr>
          <p:nvPr/>
        </p:nvSpPr>
        <p:spPr bwMode="auto">
          <a:xfrm>
            <a:off x="4500563" y="4581525"/>
            <a:ext cx="4643437" cy="457200"/>
          </a:xfrm>
          <a:prstGeom prst="rect">
            <a:avLst/>
          </a:prstGeom>
          <a:noFill/>
          <a:ln w="9525">
            <a:noFill/>
            <a:miter lim="800000"/>
            <a:headEnd/>
            <a:tailEnd/>
          </a:ln>
          <a:effectLst/>
        </p:spPr>
        <p:txBody>
          <a:bodyPr>
            <a:spAutoFit/>
          </a:bodyPr>
          <a:lstStyle/>
          <a:p>
            <a:endParaRPr lang="en-GB"/>
          </a:p>
        </p:txBody>
      </p:sp>
      <p:sp>
        <p:nvSpPr>
          <p:cNvPr id="164868" name="Rectangle 4"/>
          <p:cNvSpPr>
            <a:spLocks noGrp="1" noChangeArrowheads="1"/>
          </p:cNvSpPr>
          <p:nvPr>
            <p:ph type="title"/>
          </p:nvPr>
        </p:nvSpPr>
        <p:spPr/>
        <p:txBody>
          <a:bodyPr/>
          <a:lstStyle/>
          <a:p>
            <a:r>
              <a:rPr lang="fr-FR" sz="4000" b="1">
                <a:solidFill>
                  <a:srgbClr val="FF3300"/>
                </a:solidFill>
              </a:rPr>
              <a:t>Les compétences locales (2)</a:t>
            </a:r>
          </a:p>
        </p:txBody>
      </p:sp>
      <p:sp>
        <p:nvSpPr>
          <p:cNvPr id="164869" name="Rectangle 5"/>
          <p:cNvSpPr>
            <a:spLocks noGrp="1" noChangeArrowheads="1"/>
          </p:cNvSpPr>
          <p:nvPr>
            <p:ph type="body" idx="1"/>
          </p:nvPr>
        </p:nvSpPr>
        <p:spPr/>
        <p:txBody>
          <a:bodyPr/>
          <a:lstStyle/>
          <a:p>
            <a:endParaRPr lang="fr-FR"/>
          </a:p>
          <a:p>
            <a:endParaRPr lang="fr-FR"/>
          </a:p>
        </p:txBody>
      </p:sp>
      <p:sp>
        <p:nvSpPr>
          <p:cNvPr id="164870" name="Rectangle 6"/>
          <p:cNvSpPr>
            <a:spLocks noChangeArrowheads="1"/>
          </p:cNvSpPr>
          <p:nvPr/>
        </p:nvSpPr>
        <p:spPr bwMode="auto">
          <a:xfrm>
            <a:off x="827088" y="2205038"/>
            <a:ext cx="7921625" cy="3935412"/>
          </a:xfrm>
          <a:prstGeom prst="rect">
            <a:avLst/>
          </a:prstGeom>
          <a:noFill/>
          <a:ln w="9525">
            <a:noFill/>
            <a:miter lim="800000"/>
            <a:headEnd/>
            <a:tailEnd/>
          </a:ln>
          <a:effectLst/>
        </p:spPr>
        <p:txBody>
          <a:bodyPr>
            <a:spAutoFit/>
          </a:bodyPr>
          <a:lstStyle/>
          <a:p>
            <a:r>
              <a:rPr lang="fr-FR" sz="2800"/>
              <a:t>Pour les </a:t>
            </a:r>
            <a:r>
              <a:rPr lang="fr-FR" sz="2800" b="1"/>
              <a:t>départements</a:t>
            </a:r>
            <a:r>
              <a:rPr lang="fr-FR" sz="2800"/>
              <a:t>,</a:t>
            </a:r>
            <a:r>
              <a:rPr lang="fr-FR" sz="2800" b="1"/>
              <a:t> </a:t>
            </a:r>
            <a:r>
              <a:rPr lang="fr-FR" sz="2800"/>
              <a:t>le cœur de leur action est l’</a:t>
            </a:r>
            <a:r>
              <a:rPr lang="fr-FR" sz="2800" b="1"/>
              <a:t>action sociale</a:t>
            </a:r>
            <a:r>
              <a:rPr lang="fr-FR" sz="2800"/>
              <a:t>, voire le </a:t>
            </a:r>
            <a:r>
              <a:rPr lang="fr-FR" sz="2800" b="1"/>
              <a:t>développement durable</a:t>
            </a:r>
          </a:p>
          <a:p>
            <a:endParaRPr lang="fr-FR" sz="2800" b="1"/>
          </a:p>
          <a:p>
            <a:r>
              <a:rPr lang="fr-FR" sz="2800"/>
              <a:t>Pour les </a:t>
            </a:r>
            <a:r>
              <a:rPr lang="fr-FR" sz="2800" b="1"/>
              <a:t>communes</a:t>
            </a:r>
            <a:r>
              <a:rPr lang="fr-FR" sz="2800"/>
              <a:t>, elles gèrent beaucoup d’activités qualifiées de « </a:t>
            </a:r>
            <a:r>
              <a:rPr lang="fr-FR" sz="2800" b="1"/>
              <a:t>services publics locaux </a:t>
            </a:r>
            <a:r>
              <a:rPr lang="fr-FR" sz="2800"/>
              <a:t>» pour satisfaire les besoins essentiels de la population (école primaire, gestion des déchets et de l’eau, éclairage public, etc. …) et elles assurent le maintien de l’</a:t>
            </a:r>
            <a:r>
              <a:rPr lang="fr-FR" sz="2800" b="1"/>
              <a:t>ordre public</a:t>
            </a:r>
            <a:r>
              <a:rPr lang="fr-FR" sz="2800"/>
              <a:t> avec la </a:t>
            </a:r>
            <a:r>
              <a:rPr lang="fr-FR" sz="2800" b="1"/>
              <a:t>police</a:t>
            </a:r>
            <a:r>
              <a:rPr lang="fr-FR" sz="2800"/>
              <a:t> locale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2" descr="logo_ola"/>
          <p:cNvPicPr>
            <a:picLocks noChangeAspect="1" noChangeArrowheads="1"/>
          </p:cNvPicPr>
          <p:nvPr/>
        </p:nvPicPr>
        <p:blipFill>
          <a:blip r:embed="rId3">
            <a:lum bright="78000" contrast="18000"/>
          </a:blip>
          <a:srcRect/>
          <a:stretch>
            <a:fillRect/>
          </a:stretch>
        </p:blipFill>
        <p:spPr bwMode="auto">
          <a:xfrm rot="-21600000">
            <a:off x="0" y="0"/>
            <a:ext cx="9144000" cy="6858000"/>
          </a:xfrm>
          <a:prstGeom prst="rect">
            <a:avLst/>
          </a:prstGeom>
          <a:noFill/>
          <a:ln w="9525">
            <a:noFill/>
            <a:miter lim="800000"/>
            <a:headEnd/>
            <a:tailEnd/>
          </a:ln>
        </p:spPr>
      </p:pic>
      <p:sp>
        <p:nvSpPr>
          <p:cNvPr id="166915" name="Text Box 3"/>
          <p:cNvSpPr txBox="1">
            <a:spLocks noChangeArrowheads="1"/>
          </p:cNvSpPr>
          <p:nvPr/>
        </p:nvSpPr>
        <p:spPr bwMode="auto">
          <a:xfrm>
            <a:off x="4500563" y="4581525"/>
            <a:ext cx="4643437" cy="457200"/>
          </a:xfrm>
          <a:prstGeom prst="rect">
            <a:avLst/>
          </a:prstGeom>
          <a:noFill/>
          <a:ln w="9525">
            <a:noFill/>
            <a:miter lim="800000"/>
            <a:headEnd/>
            <a:tailEnd/>
          </a:ln>
          <a:effectLst/>
        </p:spPr>
        <p:txBody>
          <a:bodyPr>
            <a:spAutoFit/>
          </a:bodyPr>
          <a:lstStyle/>
          <a:p>
            <a:endParaRPr lang="en-GB"/>
          </a:p>
        </p:txBody>
      </p:sp>
      <p:sp>
        <p:nvSpPr>
          <p:cNvPr id="166916" name="Rectangle 4"/>
          <p:cNvSpPr>
            <a:spLocks noGrp="1" noChangeArrowheads="1"/>
          </p:cNvSpPr>
          <p:nvPr>
            <p:ph type="title"/>
          </p:nvPr>
        </p:nvSpPr>
        <p:spPr/>
        <p:txBody>
          <a:bodyPr/>
          <a:lstStyle/>
          <a:p>
            <a:r>
              <a:rPr lang="fr-FR" sz="4000" b="1">
                <a:solidFill>
                  <a:srgbClr val="FF3300"/>
                </a:solidFill>
              </a:rPr>
              <a:t>Contrôles sur les collectivités locales</a:t>
            </a:r>
          </a:p>
        </p:txBody>
      </p:sp>
      <p:sp>
        <p:nvSpPr>
          <p:cNvPr id="166917" name="Rectangle 5"/>
          <p:cNvSpPr>
            <a:spLocks noGrp="1" noChangeArrowheads="1"/>
          </p:cNvSpPr>
          <p:nvPr>
            <p:ph type="body" idx="1"/>
          </p:nvPr>
        </p:nvSpPr>
        <p:spPr/>
        <p:txBody>
          <a:bodyPr/>
          <a:lstStyle/>
          <a:p>
            <a:endParaRPr lang="fr-FR"/>
          </a:p>
          <a:p>
            <a:endParaRPr lang="fr-FR"/>
          </a:p>
        </p:txBody>
      </p:sp>
      <p:sp>
        <p:nvSpPr>
          <p:cNvPr id="166918" name="Rectangle 6"/>
          <p:cNvSpPr>
            <a:spLocks noChangeArrowheads="1"/>
          </p:cNvSpPr>
          <p:nvPr/>
        </p:nvSpPr>
        <p:spPr bwMode="auto">
          <a:xfrm>
            <a:off x="827088" y="2205038"/>
            <a:ext cx="7921625" cy="4473575"/>
          </a:xfrm>
          <a:prstGeom prst="rect">
            <a:avLst/>
          </a:prstGeom>
          <a:noFill/>
          <a:ln w="9525">
            <a:noFill/>
            <a:miter lim="800000"/>
            <a:headEnd/>
            <a:tailEnd/>
          </a:ln>
          <a:effectLst/>
        </p:spPr>
        <p:txBody>
          <a:bodyPr>
            <a:spAutoFit/>
          </a:bodyPr>
          <a:lstStyle/>
          <a:p>
            <a:r>
              <a:rPr lang="fr-FR"/>
              <a:t>Selon l’</a:t>
            </a:r>
            <a:r>
              <a:rPr lang="fr-FR" b="1"/>
              <a:t>alinéa 6 </a:t>
            </a:r>
            <a:r>
              <a:rPr lang="fr-FR"/>
              <a:t>de l’</a:t>
            </a:r>
            <a:r>
              <a:rPr lang="fr-FR" b="1"/>
              <a:t>article 72 </a:t>
            </a:r>
            <a:r>
              <a:rPr lang="fr-FR"/>
              <a:t>de la </a:t>
            </a:r>
            <a:r>
              <a:rPr lang="fr-FR" b="1"/>
              <a:t>Constitution</a:t>
            </a:r>
            <a:r>
              <a:rPr lang="fr-FR"/>
              <a:t>, « </a:t>
            </a:r>
            <a:r>
              <a:rPr lang="fr-FR" i="1"/>
              <a:t>Dans les collectivités territoriales de la République, le représentant de chacun des membres du Gouvernement </a:t>
            </a:r>
            <a:r>
              <a:rPr lang="fr-FR"/>
              <a:t>(le </a:t>
            </a:r>
            <a:r>
              <a:rPr lang="fr-FR" b="1"/>
              <a:t>Préfet</a:t>
            </a:r>
            <a:r>
              <a:rPr lang="fr-FR"/>
              <a:t> </a:t>
            </a:r>
            <a:r>
              <a:rPr lang="fr-FR" b="1"/>
              <a:t>de département ou de région</a:t>
            </a:r>
            <a:r>
              <a:rPr lang="fr-FR"/>
              <a:t>)</a:t>
            </a:r>
            <a:r>
              <a:rPr lang="fr-FR" i="1"/>
              <a:t>, a la charge des intérêts nationaux, du contrôle administratif et du respect des lois </a:t>
            </a:r>
            <a:r>
              <a:rPr lang="fr-FR"/>
              <a:t>».</a:t>
            </a:r>
          </a:p>
          <a:p>
            <a:r>
              <a:rPr lang="fr-FR"/>
              <a:t>Il exerce une tutelle sur les </a:t>
            </a:r>
            <a:r>
              <a:rPr lang="fr-FR" b="1"/>
              <a:t>personnes</a:t>
            </a:r>
            <a:r>
              <a:rPr lang="fr-FR"/>
              <a:t> et sur les </a:t>
            </a:r>
            <a:r>
              <a:rPr lang="fr-FR" b="1"/>
              <a:t>actes </a:t>
            </a:r>
            <a:r>
              <a:rPr lang="fr-FR"/>
              <a:t>(</a:t>
            </a:r>
            <a:r>
              <a:rPr lang="fr-FR" b="1"/>
              <a:t>contrôle de légalité-déféré préfectoral</a:t>
            </a:r>
            <a:r>
              <a:rPr lang="fr-FR"/>
              <a:t>)</a:t>
            </a:r>
          </a:p>
          <a:p>
            <a:endParaRPr lang="fr-FR"/>
          </a:p>
          <a:p>
            <a:r>
              <a:rPr lang="fr-FR"/>
              <a:t>Les </a:t>
            </a:r>
            <a:r>
              <a:rPr lang="fr-FR" b="1"/>
              <a:t>finances locales</a:t>
            </a:r>
            <a:r>
              <a:rPr lang="fr-FR"/>
              <a:t> quant à elles sont contrôlées par les </a:t>
            </a:r>
            <a:r>
              <a:rPr lang="fr-FR" b="1"/>
              <a:t>chambres régionales des comptes </a:t>
            </a:r>
            <a:r>
              <a:rPr lang="fr-FR"/>
              <a:t>sous le contrôle de la </a:t>
            </a:r>
            <a:r>
              <a:rPr lang="fr-FR" b="1"/>
              <a:t>Cour des comptes</a:t>
            </a:r>
          </a:p>
          <a:p>
            <a:endParaRPr lang="fr-F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3" name="Rectangle 3"/>
          <p:cNvSpPr>
            <a:spLocks noGrp="1" noChangeArrowheads="1"/>
          </p:cNvSpPr>
          <p:nvPr>
            <p:ph type="body" idx="1"/>
          </p:nvPr>
        </p:nvSpPr>
        <p:spPr>
          <a:xfrm>
            <a:off x="685800" y="836613"/>
            <a:ext cx="7772400" cy="5259387"/>
          </a:xfrm>
        </p:spPr>
        <p:txBody>
          <a:bodyPr/>
          <a:lstStyle/>
          <a:p>
            <a:pPr algn="ctr">
              <a:buFontTx/>
              <a:buNone/>
            </a:pPr>
            <a:endParaRPr lang="en-GB" sz="5000" b="1">
              <a:solidFill>
                <a:srgbClr val="FF3300"/>
              </a:solidFill>
            </a:endParaRPr>
          </a:p>
          <a:p>
            <a:pPr algn="ctr">
              <a:buFontTx/>
              <a:buNone/>
            </a:pPr>
            <a:r>
              <a:rPr lang="en-GB" sz="5000" b="1">
                <a:solidFill>
                  <a:srgbClr val="FF3300"/>
                </a:solidFill>
              </a:rPr>
              <a:t>Particularités statutaires pour </a:t>
            </a:r>
          </a:p>
          <a:p>
            <a:pPr algn="ctr">
              <a:buFontTx/>
              <a:buNone/>
            </a:pPr>
            <a:r>
              <a:rPr lang="en-GB" sz="5000" b="1">
                <a:solidFill>
                  <a:srgbClr val="FF3300"/>
                </a:solidFill>
              </a:rPr>
              <a:t>certaines </a:t>
            </a:r>
          </a:p>
          <a:p>
            <a:pPr algn="ctr">
              <a:buFontTx/>
              <a:buNone/>
            </a:pPr>
            <a:r>
              <a:rPr lang="en-GB" sz="5000" b="1">
                <a:solidFill>
                  <a:srgbClr val="FF3300"/>
                </a:solidFill>
              </a:rPr>
              <a:t>collectivités locales</a:t>
            </a:r>
            <a:endParaRPr lang="fr-FR" sz="5000" b="1">
              <a:solidFill>
                <a:srgbClr val="FF33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logo_ola"/>
          <p:cNvPicPr>
            <a:picLocks noChangeAspect="1" noChangeArrowheads="1"/>
          </p:cNvPicPr>
          <p:nvPr/>
        </p:nvPicPr>
        <p:blipFill>
          <a:blip r:embed="rId3">
            <a:lum bright="78000" contrast="18000"/>
          </a:blip>
          <a:srcRect/>
          <a:stretch>
            <a:fillRect/>
          </a:stretch>
        </p:blipFill>
        <p:spPr bwMode="auto">
          <a:xfrm rot="-21600000">
            <a:off x="0" y="0"/>
            <a:ext cx="9144000" cy="6858000"/>
          </a:xfrm>
          <a:prstGeom prst="rect">
            <a:avLst/>
          </a:prstGeom>
          <a:noFill/>
          <a:ln w="9525">
            <a:noFill/>
            <a:miter lim="800000"/>
            <a:headEnd/>
            <a:tailEnd/>
          </a:ln>
        </p:spPr>
      </p:pic>
      <p:sp>
        <p:nvSpPr>
          <p:cNvPr id="77827" name="Text Box 3"/>
          <p:cNvSpPr txBox="1">
            <a:spLocks noChangeArrowheads="1"/>
          </p:cNvSpPr>
          <p:nvPr/>
        </p:nvSpPr>
        <p:spPr bwMode="auto">
          <a:xfrm>
            <a:off x="4500563" y="4581525"/>
            <a:ext cx="4643437" cy="457200"/>
          </a:xfrm>
          <a:prstGeom prst="rect">
            <a:avLst/>
          </a:prstGeom>
          <a:noFill/>
          <a:ln w="9525">
            <a:noFill/>
            <a:miter lim="800000"/>
            <a:headEnd/>
            <a:tailEnd/>
          </a:ln>
          <a:effectLst/>
        </p:spPr>
        <p:txBody>
          <a:bodyPr>
            <a:spAutoFit/>
          </a:bodyPr>
          <a:lstStyle/>
          <a:p>
            <a:endParaRPr lang="en-GB"/>
          </a:p>
        </p:txBody>
      </p:sp>
      <p:sp>
        <p:nvSpPr>
          <p:cNvPr id="77828" name="Rectangle 4"/>
          <p:cNvSpPr>
            <a:spLocks noGrp="1" noChangeArrowheads="1"/>
          </p:cNvSpPr>
          <p:nvPr>
            <p:ph type="title"/>
          </p:nvPr>
        </p:nvSpPr>
        <p:spPr/>
        <p:txBody>
          <a:bodyPr/>
          <a:lstStyle/>
          <a:p>
            <a:r>
              <a:rPr lang="fr-FR" sz="4000" b="1">
                <a:solidFill>
                  <a:srgbClr val="FF3300"/>
                </a:solidFill>
              </a:rPr>
              <a:t>Les cas particuliers de </a:t>
            </a:r>
            <a:br>
              <a:rPr lang="fr-FR" sz="4000" b="1">
                <a:solidFill>
                  <a:srgbClr val="FF3300"/>
                </a:solidFill>
              </a:rPr>
            </a:br>
            <a:r>
              <a:rPr lang="fr-FR" sz="4000" b="1">
                <a:solidFill>
                  <a:srgbClr val="FF3300"/>
                </a:solidFill>
              </a:rPr>
              <a:t>collectivités locales (1)</a:t>
            </a:r>
          </a:p>
        </p:txBody>
      </p:sp>
      <p:sp>
        <p:nvSpPr>
          <p:cNvPr id="77829" name="Rectangle 5"/>
          <p:cNvSpPr>
            <a:spLocks noGrp="1" noChangeArrowheads="1"/>
          </p:cNvSpPr>
          <p:nvPr>
            <p:ph type="body" idx="1"/>
          </p:nvPr>
        </p:nvSpPr>
        <p:spPr>
          <a:xfrm>
            <a:off x="685800" y="1981200"/>
            <a:ext cx="7989888" cy="4114800"/>
          </a:xfrm>
        </p:spPr>
        <p:txBody>
          <a:bodyPr/>
          <a:lstStyle/>
          <a:p>
            <a:pPr>
              <a:lnSpc>
                <a:spcPct val="90000"/>
              </a:lnSpc>
            </a:pPr>
            <a:endParaRPr lang="fr-FR" sz="2800"/>
          </a:p>
          <a:p>
            <a:pPr>
              <a:lnSpc>
                <a:spcPct val="90000"/>
              </a:lnSpc>
            </a:pPr>
            <a:r>
              <a:rPr lang="fr-FR" sz="2800"/>
              <a:t>Parmi les </a:t>
            </a:r>
            <a:r>
              <a:rPr lang="fr-FR" sz="2800" b="1"/>
              <a:t>communes</a:t>
            </a:r>
            <a:r>
              <a:rPr lang="fr-FR" sz="2800"/>
              <a:t>, trois villes ont un statut particulier : </a:t>
            </a:r>
            <a:r>
              <a:rPr lang="fr-FR" sz="2800" b="1"/>
              <a:t>Paris, Lyon </a:t>
            </a:r>
            <a:r>
              <a:rPr lang="fr-FR" sz="2800"/>
              <a:t>et</a:t>
            </a:r>
            <a:r>
              <a:rPr lang="fr-FR" sz="2800" b="1"/>
              <a:t> Marseille</a:t>
            </a:r>
            <a:r>
              <a:rPr lang="fr-FR" sz="2800"/>
              <a:t> depuis </a:t>
            </a:r>
            <a:r>
              <a:rPr lang="fr-FR" sz="2800" b="1"/>
              <a:t>1982</a:t>
            </a:r>
          </a:p>
          <a:p>
            <a:pPr>
              <a:lnSpc>
                <a:spcPct val="90000"/>
              </a:lnSpc>
              <a:buFontTx/>
              <a:buNone/>
            </a:pPr>
            <a:endParaRPr lang="fr-FR" sz="2800" b="1"/>
          </a:p>
          <a:p>
            <a:pPr>
              <a:lnSpc>
                <a:spcPct val="90000"/>
              </a:lnSpc>
            </a:pPr>
            <a:r>
              <a:rPr lang="fr-FR" sz="2800"/>
              <a:t>Parmi les </a:t>
            </a:r>
            <a:r>
              <a:rPr lang="fr-FR" sz="2800" b="1"/>
              <a:t>départements</a:t>
            </a:r>
            <a:r>
              <a:rPr lang="fr-FR" sz="2800"/>
              <a:t>, 4 ont un statut spécifique : les </a:t>
            </a:r>
            <a:r>
              <a:rPr lang="fr-FR" sz="2800" b="1"/>
              <a:t>DOM </a:t>
            </a:r>
            <a:r>
              <a:rPr lang="fr-FR" sz="2800"/>
              <a:t>(département d’Outre-mer : Guadeloupe, Martinique, Ile de la Réunion et Guyane Française). </a:t>
            </a:r>
          </a:p>
          <a:p>
            <a:pPr>
              <a:lnSpc>
                <a:spcPct val="90000"/>
              </a:lnSpc>
              <a:buFontTx/>
              <a:buNone/>
            </a:pPr>
            <a:r>
              <a:rPr lang="fr-FR" sz="2800"/>
              <a:t>	Et un 5</a:t>
            </a:r>
            <a:r>
              <a:rPr lang="fr-FR" sz="2800" baseline="30000"/>
              <a:t>e</a:t>
            </a:r>
            <a:r>
              <a:rPr lang="fr-FR" sz="2800"/>
              <a:t> en devenir </a:t>
            </a:r>
            <a:r>
              <a:rPr lang="fr-FR" sz="2800" b="1"/>
              <a:t>(2011)</a:t>
            </a:r>
            <a:r>
              <a:rPr lang="fr-FR" sz="2800"/>
              <a:t> : </a:t>
            </a:r>
            <a:r>
              <a:rPr lang="fr-FR" sz="2800" b="1"/>
              <a:t>Mayotte</a:t>
            </a:r>
            <a:r>
              <a:rPr lang="fr-FR" sz="2800"/>
              <a:t> (référendum positif le </a:t>
            </a:r>
            <a:r>
              <a:rPr lang="fr-FR" sz="2800" b="1"/>
              <a:t>29</a:t>
            </a:r>
            <a:r>
              <a:rPr lang="fr-FR" sz="2800"/>
              <a:t> </a:t>
            </a:r>
            <a:r>
              <a:rPr lang="fr-FR" sz="2800" b="1"/>
              <a:t>mars 2009</a:t>
            </a:r>
            <a:r>
              <a:rPr lang="fr-FR" sz="2800"/>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descr="logo_ola"/>
          <p:cNvPicPr>
            <a:picLocks noChangeAspect="1" noChangeArrowheads="1"/>
          </p:cNvPicPr>
          <p:nvPr/>
        </p:nvPicPr>
        <p:blipFill>
          <a:blip r:embed="rId3">
            <a:lum bright="78000" contrast="18000"/>
          </a:blip>
          <a:srcRect/>
          <a:stretch>
            <a:fillRect/>
          </a:stretch>
        </p:blipFill>
        <p:spPr bwMode="auto">
          <a:xfrm rot="-21600000">
            <a:off x="0" y="0"/>
            <a:ext cx="9144000" cy="6858000"/>
          </a:xfrm>
          <a:prstGeom prst="rect">
            <a:avLst/>
          </a:prstGeom>
          <a:noFill/>
          <a:ln w="9525">
            <a:noFill/>
            <a:miter lim="800000"/>
            <a:headEnd/>
            <a:tailEnd/>
          </a:ln>
        </p:spPr>
      </p:pic>
      <p:sp>
        <p:nvSpPr>
          <p:cNvPr id="148483" name="Text Box 3"/>
          <p:cNvSpPr txBox="1">
            <a:spLocks noChangeArrowheads="1"/>
          </p:cNvSpPr>
          <p:nvPr/>
        </p:nvSpPr>
        <p:spPr bwMode="auto">
          <a:xfrm>
            <a:off x="4500563" y="4581525"/>
            <a:ext cx="4643437" cy="457200"/>
          </a:xfrm>
          <a:prstGeom prst="rect">
            <a:avLst/>
          </a:prstGeom>
          <a:noFill/>
          <a:ln w="9525">
            <a:noFill/>
            <a:miter lim="800000"/>
            <a:headEnd/>
            <a:tailEnd/>
          </a:ln>
          <a:effectLst/>
        </p:spPr>
        <p:txBody>
          <a:bodyPr>
            <a:spAutoFit/>
          </a:bodyPr>
          <a:lstStyle/>
          <a:p>
            <a:endParaRPr lang="fr-FR"/>
          </a:p>
        </p:txBody>
      </p:sp>
      <p:sp>
        <p:nvSpPr>
          <p:cNvPr id="148484" name="Rectangle 4"/>
          <p:cNvSpPr>
            <a:spLocks noGrp="1" noChangeArrowheads="1"/>
          </p:cNvSpPr>
          <p:nvPr>
            <p:ph type="title"/>
          </p:nvPr>
        </p:nvSpPr>
        <p:spPr/>
        <p:txBody>
          <a:bodyPr/>
          <a:lstStyle/>
          <a:p>
            <a:r>
              <a:rPr lang="fr-FR" sz="4000" b="1">
                <a:solidFill>
                  <a:srgbClr val="FF3300"/>
                </a:solidFill>
              </a:rPr>
              <a:t>Les cas particuliers de collectivités locales (2)</a:t>
            </a:r>
          </a:p>
        </p:txBody>
      </p:sp>
      <p:sp>
        <p:nvSpPr>
          <p:cNvPr id="148485" name="Rectangle 5"/>
          <p:cNvSpPr>
            <a:spLocks noGrp="1" noChangeArrowheads="1"/>
          </p:cNvSpPr>
          <p:nvPr>
            <p:ph type="body" idx="1"/>
          </p:nvPr>
        </p:nvSpPr>
        <p:spPr/>
        <p:txBody>
          <a:bodyPr/>
          <a:lstStyle/>
          <a:p>
            <a:endParaRPr lang="fr-FR"/>
          </a:p>
          <a:p>
            <a:endParaRPr lang="fr-FR"/>
          </a:p>
        </p:txBody>
      </p:sp>
      <p:sp>
        <p:nvSpPr>
          <p:cNvPr id="148486" name="Rectangle 6"/>
          <p:cNvSpPr>
            <a:spLocks noChangeArrowheads="1"/>
          </p:cNvSpPr>
          <p:nvPr/>
        </p:nvSpPr>
        <p:spPr bwMode="auto">
          <a:xfrm>
            <a:off x="827088" y="2349500"/>
            <a:ext cx="7489825" cy="4108450"/>
          </a:xfrm>
          <a:prstGeom prst="rect">
            <a:avLst/>
          </a:prstGeom>
          <a:noFill/>
          <a:ln w="9525">
            <a:noFill/>
            <a:miter lim="800000"/>
            <a:headEnd/>
            <a:tailEnd/>
          </a:ln>
          <a:effectLst/>
        </p:spPr>
        <p:txBody>
          <a:bodyPr>
            <a:spAutoFit/>
          </a:bodyPr>
          <a:lstStyle/>
          <a:p>
            <a:endParaRPr lang="fr-FR"/>
          </a:p>
          <a:p>
            <a:r>
              <a:rPr lang="fr-FR"/>
              <a:t>Parmi les </a:t>
            </a:r>
            <a:r>
              <a:rPr lang="fr-FR" b="1"/>
              <a:t>régions</a:t>
            </a:r>
            <a:r>
              <a:rPr lang="fr-FR"/>
              <a:t>, il y a les</a:t>
            </a:r>
            <a:r>
              <a:rPr lang="fr-FR" b="1"/>
              <a:t> ROM </a:t>
            </a:r>
            <a:r>
              <a:rPr lang="fr-FR"/>
              <a:t>(région d’Outre-mer)</a:t>
            </a:r>
            <a:r>
              <a:rPr lang="fr-FR" b="1"/>
              <a:t> </a:t>
            </a:r>
            <a:r>
              <a:rPr lang="fr-FR"/>
              <a:t>qui sont les même que les </a:t>
            </a:r>
            <a:r>
              <a:rPr lang="fr-FR" b="1"/>
              <a:t>DOM </a:t>
            </a:r>
            <a:r>
              <a:rPr lang="fr-FR"/>
              <a:t>précités : les</a:t>
            </a:r>
            <a:r>
              <a:rPr lang="fr-FR" b="1"/>
              <a:t> ROM </a:t>
            </a:r>
            <a:r>
              <a:rPr lang="fr-FR"/>
              <a:t>ne comportent donc qu’un seul département, la </a:t>
            </a:r>
            <a:r>
              <a:rPr lang="fr-FR" b="1"/>
              <a:t>Corse </a:t>
            </a:r>
            <a:r>
              <a:rPr lang="fr-FR"/>
              <a:t>ainsi que l’</a:t>
            </a:r>
            <a:r>
              <a:rPr lang="fr-FR" b="1"/>
              <a:t>Ile de France</a:t>
            </a:r>
            <a:r>
              <a:rPr lang="fr-FR"/>
              <a:t> (région où se trouve Paris) </a:t>
            </a:r>
          </a:p>
          <a:p>
            <a:endParaRPr lang="fr-FR"/>
          </a:p>
          <a:p>
            <a:r>
              <a:rPr lang="fr-FR" b="1"/>
              <a:t>Mais, référendum du 24 janvier 2010 en Guadeloupe et Martinique : oui à la collectivité unique (statut à venir avec la réforme attendue de l’Outre-mer : 2010-2011 ?)</a:t>
            </a:r>
            <a:endParaRPr lang="fr-FR"/>
          </a:p>
          <a:p>
            <a:endParaRPr lang="fr-FR"/>
          </a:p>
          <a:p>
            <a:endParaRPr lang="fr-FR" b="1"/>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descr="logo_ola"/>
          <p:cNvPicPr>
            <a:picLocks noChangeAspect="1" noChangeArrowheads="1"/>
          </p:cNvPicPr>
          <p:nvPr/>
        </p:nvPicPr>
        <p:blipFill>
          <a:blip r:embed="rId3">
            <a:lum bright="78000" contrast="18000"/>
          </a:blip>
          <a:srcRect/>
          <a:stretch>
            <a:fillRect/>
          </a:stretch>
        </p:blipFill>
        <p:spPr bwMode="auto">
          <a:xfrm rot="-21600000">
            <a:off x="0" y="0"/>
            <a:ext cx="9144000" cy="6858000"/>
          </a:xfrm>
          <a:prstGeom prst="rect">
            <a:avLst/>
          </a:prstGeom>
          <a:noFill/>
          <a:ln w="9525">
            <a:noFill/>
            <a:miter lim="800000"/>
            <a:headEnd/>
            <a:tailEnd/>
          </a:ln>
        </p:spPr>
      </p:pic>
      <p:sp>
        <p:nvSpPr>
          <p:cNvPr id="150531" name="Text Box 3"/>
          <p:cNvSpPr txBox="1">
            <a:spLocks noChangeArrowheads="1"/>
          </p:cNvSpPr>
          <p:nvPr/>
        </p:nvSpPr>
        <p:spPr bwMode="auto">
          <a:xfrm>
            <a:off x="4500563" y="4581525"/>
            <a:ext cx="4643437" cy="457200"/>
          </a:xfrm>
          <a:prstGeom prst="rect">
            <a:avLst/>
          </a:prstGeom>
          <a:noFill/>
          <a:ln w="9525">
            <a:noFill/>
            <a:miter lim="800000"/>
            <a:headEnd/>
            <a:tailEnd/>
          </a:ln>
          <a:effectLst/>
        </p:spPr>
        <p:txBody>
          <a:bodyPr>
            <a:spAutoFit/>
          </a:bodyPr>
          <a:lstStyle/>
          <a:p>
            <a:endParaRPr lang="en-GB"/>
          </a:p>
        </p:txBody>
      </p:sp>
      <p:sp>
        <p:nvSpPr>
          <p:cNvPr id="150532" name="Rectangle 4"/>
          <p:cNvSpPr>
            <a:spLocks noGrp="1" noChangeArrowheads="1"/>
          </p:cNvSpPr>
          <p:nvPr>
            <p:ph type="title"/>
          </p:nvPr>
        </p:nvSpPr>
        <p:spPr/>
        <p:txBody>
          <a:bodyPr/>
          <a:lstStyle/>
          <a:p>
            <a:r>
              <a:rPr lang="fr-FR" sz="4000" b="1">
                <a:solidFill>
                  <a:srgbClr val="FF3300"/>
                </a:solidFill>
              </a:rPr>
              <a:t>Les cas particuliers de collectivités locales (3)</a:t>
            </a:r>
          </a:p>
        </p:txBody>
      </p:sp>
      <p:sp>
        <p:nvSpPr>
          <p:cNvPr id="150533" name="Rectangle 5"/>
          <p:cNvSpPr>
            <a:spLocks noGrp="1" noChangeArrowheads="1"/>
          </p:cNvSpPr>
          <p:nvPr>
            <p:ph type="body" idx="1"/>
          </p:nvPr>
        </p:nvSpPr>
        <p:spPr/>
        <p:txBody>
          <a:bodyPr/>
          <a:lstStyle/>
          <a:p>
            <a:endParaRPr lang="fr-FR"/>
          </a:p>
          <a:p>
            <a:endParaRPr lang="fr-FR"/>
          </a:p>
        </p:txBody>
      </p:sp>
      <p:sp>
        <p:nvSpPr>
          <p:cNvPr id="150534" name="Rectangle 6"/>
          <p:cNvSpPr>
            <a:spLocks noChangeArrowheads="1"/>
          </p:cNvSpPr>
          <p:nvPr/>
        </p:nvSpPr>
        <p:spPr bwMode="auto">
          <a:xfrm>
            <a:off x="827088" y="2349500"/>
            <a:ext cx="7489825" cy="4473575"/>
          </a:xfrm>
          <a:prstGeom prst="rect">
            <a:avLst/>
          </a:prstGeom>
          <a:noFill/>
          <a:ln w="9525">
            <a:noFill/>
            <a:miter lim="800000"/>
            <a:headEnd/>
            <a:tailEnd/>
          </a:ln>
          <a:effectLst/>
        </p:spPr>
        <p:txBody>
          <a:bodyPr>
            <a:spAutoFit/>
          </a:bodyPr>
          <a:lstStyle/>
          <a:p>
            <a:r>
              <a:rPr lang="fr-FR"/>
              <a:t>Sinon, il existe d’autres </a:t>
            </a:r>
            <a:r>
              <a:rPr lang="fr-FR" b="1"/>
              <a:t>COM </a:t>
            </a:r>
            <a:r>
              <a:rPr lang="fr-FR"/>
              <a:t>(collectivité d’Outre-mer) :</a:t>
            </a:r>
          </a:p>
          <a:p>
            <a:endParaRPr lang="fr-FR"/>
          </a:p>
          <a:p>
            <a:r>
              <a:rPr lang="fr-FR"/>
              <a:t>Près de l’</a:t>
            </a:r>
            <a:r>
              <a:rPr lang="fr-FR" b="1"/>
              <a:t>Afrique</a:t>
            </a:r>
            <a:r>
              <a:rPr lang="fr-FR"/>
              <a:t> : </a:t>
            </a:r>
            <a:r>
              <a:rPr lang="fr-FR" b="1"/>
              <a:t>Mayotte (près de Madagascar) </a:t>
            </a:r>
            <a:r>
              <a:rPr lang="fr-FR"/>
              <a:t>; </a:t>
            </a:r>
          </a:p>
          <a:p>
            <a:r>
              <a:rPr lang="fr-FR"/>
              <a:t>Près du </a:t>
            </a:r>
            <a:r>
              <a:rPr lang="fr-FR" b="1"/>
              <a:t>Canada</a:t>
            </a:r>
            <a:r>
              <a:rPr lang="fr-FR"/>
              <a:t> : </a:t>
            </a:r>
            <a:r>
              <a:rPr lang="fr-FR" b="1"/>
              <a:t>Saint-Pierre-et-Miquelon</a:t>
            </a:r>
            <a:r>
              <a:rPr lang="fr-FR"/>
              <a:t> ; </a:t>
            </a:r>
          </a:p>
          <a:p>
            <a:r>
              <a:rPr lang="fr-FR"/>
              <a:t>Près des</a:t>
            </a:r>
            <a:r>
              <a:rPr lang="fr-FR" b="1"/>
              <a:t> Antilles (Amériques) </a:t>
            </a:r>
            <a:r>
              <a:rPr lang="fr-FR"/>
              <a:t>:</a:t>
            </a:r>
            <a:r>
              <a:rPr lang="fr-FR" b="1"/>
              <a:t> </a:t>
            </a:r>
            <a:r>
              <a:rPr lang="fr-FR"/>
              <a:t>les </a:t>
            </a:r>
            <a:r>
              <a:rPr lang="fr-FR" b="1"/>
              <a:t>îles Saint-Martin et Saint-Barthélémy </a:t>
            </a:r>
            <a:r>
              <a:rPr lang="fr-FR"/>
              <a:t>;</a:t>
            </a:r>
          </a:p>
          <a:p>
            <a:r>
              <a:rPr lang="fr-FR"/>
              <a:t>Aux</a:t>
            </a:r>
            <a:r>
              <a:rPr lang="fr-FR" b="1"/>
              <a:t> pôles (Nord et Sud)</a:t>
            </a:r>
            <a:r>
              <a:rPr lang="fr-FR"/>
              <a:t> </a:t>
            </a:r>
            <a:r>
              <a:rPr lang="fr-FR" b="1"/>
              <a:t>:</a:t>
            </a:r>
            <a:r>
              <a:rPr lang="fr-FR"/>
              <a:t> les </a:t>
            </a:r>
            <a:r>
              <a:rPr lang="fr-FR" b="1"/>
              <a:t>Terres australes et antarctiques françaises</a:t>
            </a:r>
            <a:r>
              <a:rPr lang="fr-FR"/>
              <a:t> ;</a:t>
            </a:r>
          </a:p>
          <a:p>
            <a:r>
              <a:rPr lang="fr-FR"/>
              <a:t>En </a:t>
            </a:r>
            <a:r>
              <a:rPr lang="fr-FR" b="1"/>
              <a:t>Océanie </a:t>
            </a:r>
            <a:r>
              <a:rPr lang="fr-FR"/>
              <a:t>:</a:t>
            </a:r>
            <a:r>
              <a:rPr lang="fr-FR" b="1"/>
              <a:t> </a:t>
            </a:r>
            <a:r>
              <a:rPr lang="fr-FR"/>
              <a:t>la </a:t>
            </a:r>
            <a:r>
              <a:rPr lang="fr-FR" b="1"/>
              <a:t>Polynésie française</a:t>
            </a:r>
            <a:r>
              <a:rPr lang="fr-FR"/>
              <a:t>, la </a:t>
            </a:r>
            <a:r>
              <a:rPr lang="fr-FR" b="1"/>
              <a:t>Nouvelle-Calédonie</a:t>
            </a:r>
            <a:r>
              <a:rPr lang="fr-FR"/>
              <a:t> (titre XIII de la Constitution), les </a:t>
            </a:r>
            <a:r>
              <a:rPr lang="fr-FR" b="1"/>
              <a:t>îles Wallis-et-Futuna</a:t>
            </a:r>
            <a:r>
              <a:rPr lang="fr-FR"/>
              <a:t> </a:t>
            </a:r>
            <a:r>
              <a:rPr lang="fr-FR" b="1"/>
              <a:t>et les îles Clipperton.</a:t>
            </a:r>
          </a:p>
          <a:p>
            <a:r>
              <a:rPr lang="fr-F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762000"/>
            <a:ext cx="8229600" cy="457200"/>
          </a:xfrm>
          <a:prstGeom prst="rect">
            <a:avLst/>
          </a:prstGeom>
          <a:noFill/>
          <a:ln w="9525">
            <a:noFill/>
            <a:miter lim="800000"/>
            <a:headEnd/>
            <a:tailEnd/>
          </a:ln>
          <a:effectLst/>
        </p:spPr>
        <p:txBody>
          <a:bodyPr>
            <a:spAutoFit/>
          </a:bodyPr>
          <a:lstStyle/>
          <a:p>
            <a:pPr>
              <a:spcBef>
                <a:spcPct val="50000"/>
              </a:spcBef>
            </a:pPr>
            <a:endParaRPr lang="fr-FR"/>
          </a:p>
        </p:txBody>
      </p:sp>
      <p:sp>
        <p:nvSpPr>
          <p:cNvPr id="22531" name="Text Box 3"/>
          <p:cNvSpPr txBox="1">
            <a:spLocks noChangeArrowheads="1"/>
          </p:cNvSpPr>
          <p:nvPr/>
        </p:nvSpPr>
        <p:spPr bwMode="auto">
          <a:xfrm>
            <a:off x="395288" y="908050"/>
            <a:ext cx="8569325" cy="4291013"/>
          </a:xfrm>
          <a:prstGeom prst="rect">
            <a:avLst/>
          </a:prstGeom>
          <a:noFill/>
          <a:ln w="9525">
            <a:noFill/>
            <a:miter lim="800000"/>
            <a:headEnd/>
            <a:tailEnd/>
          </a:ln>
          <a:effectLst/>
        </p:spPr>
        <p:txBody>
          <a:bodyPr>
            <a:spAutoFit/>
          </a:bodyPr>
          <a:lstStyle/>
          <a:p>
            <a:endParaRPr lang="fr-FR"/>
          </a:p>
          <a:p>
            <a:r>
              <a:rPr lang="fr-FR">
                <a:solidFill>
                  <a:schemeClr val="accent2"/>
                </a:solidFill>
              </a:rPr>
              <a:t>Initié par des chercheurs de l’Université de Lille 2 (France), OLA est un réseau de recherche scientifique, principalement composé d’universitaires et de hauts-responsables d’administration d’État et de collectivité locale appartenant à chacun des 27 États-membres de l’Union européenne. </a:t>
            </a:r>
          </a:p>
          <a:p>
            <a:r>
              <a:rPr lang="fr-FR"/>
              <a:t>Comme le montre la composition de ces équipes, les domaines universitaires couverts sont volontairement larges puisqu’ils touchent autant au droit, à la science politique, à la sociologie, qu’ à l’histoire, l’économie, la géographie, etc. </a:t>
            </a:r>
          </a:p>
          <a:p>
            <a:pPr>
              <a:spcBef>
                <a:spcPct val="50000"/>
              </a:spcBef>
            </a:pPr>
            <a:endParaRPr lang="fr-FR"/>
          </a:p>
        </p:txBody>
      </p:sp>
      <p:pic>
        <p:nvPicPr>
          <p:cNvPr id="22532" name="Picture 4" descr="logo_ola"/>
          <p:cNvPicPr>
            <a:picLocks noChangeAspect="1" noChangeArrowheads="1"/>
          </p:cNvPicPr>
          <p:nvPr/>
        </p:nvPicPr>
        <p:blipFill>
          <a:blip r:embed="rId3">
            <a:lum bright="72000" contrast="18000"/>
          </a:blip>
          <a:srcRect/>
          <a:stretch>
            <a:fillRect/>
          </a:stretch>
        </p:blipFill>
        <p:spPr bwMode="auto">
          <a:xfrm rot="-21600000">
            <a:off x="0" y="0"/>
            <a:ext cx="9144000" cy="6858000"/>
          </a:xfrm>
          <a:prstGeom prst="rect">
            <a:avLst/>
          </a:prstGeom>
          <a:noFill/>
          <a:ln w="9525">
            <a:noFill/>
            <a:miter lim="800000"/>
            <a:headEnd/>
            <a:tailEnd/>
          </a:ln>
        </p:spPr>
      </p:pic>
      <p:sp>
        <p:nvSpPr>
          <p:cNvPr id="22536" name="Text Box 8"/>
          <p:cNvSpPr txBox="1">
            <a:spLocks noChangeArrowheads="1"/>
          </p:cNvSpPr>
          <p:nvPr/>
        </p:nvSpPr>
        <p:spPr bwMode="auto">
          <a:xfrm>
            <a:off x="3327400" y="4941888"/>
            <a:ext cx="5816600" cy="457200"/>
          </a:xfrm>
          <a:prstGeom prst="rect">
            <a:avLst/>
          </a:prstGeom>
          <a:noFill/>
          <a:ln w="9525">
            <a:noFill/>
            <a:miter lim="800000"/>
            <a:headEnd/>
            <a:tailEnd/>
          </a:ln>
          <a:effectLst/>
        </p:spPr>
        <p:txBody>
          <a:bodyPr>
            <a:spAutoFit/>
          </a:bodyPr>
          <a:lstStyle/>
          <a:p>
            <a:endParaRPr lang="fr-FR" b="1">
              <a:solidFill>
                <a:srgbClr val="FF3300"/>
              </a:solidFill>
            </a:endParaRPr>
          </a:p>
        </p:txBody>
      </p:sp>
      <p:sp>
        <p:nvSpPr>
          <p:cNvPr id="22541" name="Rectangle 13"/>
          <p:cNvSpPr>
            <a:spLocks noGrp="1" noChangeArrowheads="1"/>
          </p:cNvSpPr>
          <p:nvPr>
            <p:ph type="title"/>
          </p:nvPr>
        </p:nvSpPr>
        <p:spPr/>
        <p:txBody>
          <a:bodyPr/>
          <a:lstStyle/>
          <a:p>
            <a:r>
              <a:rPr lang="fr-FR" sz="4000" b="1">
                <a:solidFill>
                  <a:srgbClr val="FF3300"/>
                </a:solidFill>
              </a:rPr>
              <a:t>La définition de l’autonomie locale (1)</a:t>
            </a:r>
          </a:p>
        </p:txBody>
      </p:sp>
      <p:sp>
        <p:nvSpPr>
          <p:cNvPr id="22542" name="Rectangle 14"/>
          <p:cNvSpPr>
            <a:spLocks noGrp="1" noChangeArrowheads="1"/>
          </p:cNvSpPr>
          <p:nvPr>
            <p:ph type="body" idx="1"/>
          </p:nvPr>
        </p:nvSpPr>
        <p:spPr/>
        <p:txBody>
          <a:bodyPr/>
          <a:lstStyle/>
          <a:p>
            <a:pPr>
              <a:lnSpc>
                <a:spcPct val="90000"/>
              </a:lnSpc>
            </a:pPr>
            <a:r>
              <a:rPr lang="fr-FR" sz="2800"/>
              <a:t>Elle est définie à l’</a:t>
            </a:r>
            <a:r>
              <a:rPr lang="fr-FR" sz="2800" b="1"/>
              <a:t>alinéa 1 </a:t>
            </a:r>
            <a:r>
              <a:rPr lang="fr-FR" sz="2800"/>
              <a:t>de l’</a:t>
            </a:r>
            <a:r>
              <a:rPr lang="fr-FR" sz="2800" b="1"/>
              <a:t>article 3 </a:t>
            </a:r>
            <a:r>
              <a:rPr lang="fr-FR" sz="2800"/>
              <a:t>de la </a:t>
            </a:r>
            <a:r>
              <a:rPr lang="fr-FR" sz="2800" b="1"/>
              <a:t>Charte européenne de l’autonomie locale de 1985 </a:t>
            </a:r>
            <a:r>
              <a:rPr lang="fr-FR" sz="2800"/>
              <a:t>(ratifiée par la </a:t>
            </a:r>
            <a:r>
              <a:rPr lang="fr-FR" sz="2800" b="1"/>
              <a:t>France</a:t>
            </a:r>
            <a:r>
              <a:rPr lang="fr-FR" sz="2800"/>
              <a:t> en </a:t>
            </a:r>
            <a:r>
              <a:rPr lang="fr-FR" sz="2800" b="1"/>
              <a:t>2006</a:t>
            </a:r>
            <a:r>
              <a:rPr lang="fr-FR" sz="2800"/>
              <a:t>).</a:t>
            </a:r>
          </a:p>
          <a:p>
            <a:pPr>
              <a:lnSpc>
                <a:spcPct val="90000"/>
              </a:lnSpc>
              <a:buFontTx/>
              <a:buNone/>
            </a:pPr>
            <a:endParaRPr lang="fr-FR" sz="2800"/>
          </a:p>
          <a:p>
            <a:pPr>
              <a:lnSpc>
                <a:spcPct val="90000"/>
              </a:lnSpc>
            </a:pPr>
            <a:r>
              <a:rPr lang="fr-FR" sz="2800"/>
              <a:t>« </a:t>
            </a:r>
            <a:r>
              <a:rPr lang="fr-FR" sz="2800" i="1"/>
              <a:t>Par autonomie locale, on entend le </a:t>
            </a:r>
            <a:r>
              <a:rPr lang="fr-FR" sz="2800" b="1" i="1"/>
              <a:t>droit</a:t>
            </a:r>
            <a:r>
              <a:rPr lang="fr-FR" sz="2800" i="1"/>
              <a:t> et la </a:t>
            </a:r>
            <a:r>
              <a:rPr lang="fr-FR" sz="2800" b="1" i="1"/>
              <a:t>capacité effective</a:t>
            </a:r>
            <a:r>
              <a:rPr lang="fr-FR" sz="2800" i="1"/>
              <a:t> pour les collectivités locales de régler et de gérer, dans le cadre de la loi, sous leur propre responsabilité et au profit de leurs populations, une part importante des affaires publiques</a:t>
            </a:r>
            <a:r>
              <a:rPr lang="fr-FR" sz="2800"/>
              <a:t> ».</a:t>
            </a:r>
            <a:endParaRPr lang="fr-FR" sz="2800" b="1"/>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Rectangle 3"/>
          <p:cNvSpPr>
            <a:spLocks noGrp="1" noChangeArrowheads="1"/>
          </p:cNvSpPr>
          <p:nvPr>
            <p:ph type="body" idx="1"/>
          </p:nvPr>
        </p:nvSpPr>
        <p:spPr>
          <a:xfrm>
            <a:off x="685800" y="981075"/>
            <a:ext cx="7772400" cy="5114925"/>
          </a:xfrm>
        </p:spPr>
        <p:txBody>
          <a:bodyPr/>
          <a:lstStyle/>
          <a:p>
            <a:pPr algn="ctr">
              <a:buFontTx/>
              <a:buNone/>
            </a:pPr>
            <a:endParaRPr lang="en-GB" sz="5000" b="1">
              <a:solidFill>
                <a:srgbClr val="FF3300"/>
              </a:solidFill>
            </a:endParaRPr>
          </a:p>
          <a:p>
            <a:pPr algn="ctr">
              <a:buFontTx/>
              <a:buNone/>
            </a:pPr>
            <a:r>
              <a:rPr lang="en-GB" sz="5000" b="1">
                <a:solidFill>
                  <a:srgbClr val="FF3300"/>
                </a:solidFill>
              </a:rPr>
              <a:t>Coopération </a:t>
            </a:r>
          </a:p>
          <a:p>
            <a:pPr algn="ctr">
              <a:buFontTx/>
              <a:buNone/>
            </a:pPr>
            <a:endParaRPr lang="en-GB" sz="5000" b="1">
              <a:solidFill>
                <a:srgbClr val="FF3300"/>
              </a:solidFill>
            </a:endParaRPr>
          </a:p>
          <a:p>
            <a:pPr algn="ctr">
              <a:buFontTx/>
              <a:buNone/>
            </a:pPr>
            <a:r>
              <a:rPr lang="en-GB" sz="5000" b="1">
                <a:solidFill>
                  <a:srgbClr val="FF3300"/>
                </a:solidFill>
              </a:rPr>
              <a:t>inter-communale</a:t>
            </a:r>
            <a:endParaRPr lang="fr-FR" sz="5000" b="1">
              <a:solidFill>
                <a:srgbClr val="FF33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logo_ola"/>
          <p:cNvPicPr>
            <a:picLocks noChangeAspect="1" noChangeArrowheads="1"/>
          </p:cNvPicPr>
          <p:nvPr/>
        </p:nvPicPr>
        <p:blipFill>
          <a:blip r:embed="rId3">
            <a:lum bright="78000" contrast="18000"/>
          </a:blip>
          <a:srcRect/>
          <a:stretch>
            <a:fillRect/>
          </a:stretch>
        </p:blipFill>
        <p:spPr bwMode="auto">
          <a:xfrm rot="-21600000">
            <a:off x="0" y="0"/>
            <a:ext cx="9144000" cy="6858000"/>
          </a:xfrm>
          <a:prstGeom prst="rect">
            <a:avLst/>
          </a:prstGeom>
          <a:noFill/>
          <a:ln w="9525">
            <a:noFill/>
            <a:miter lim="800000"/>
            <a:headEnd/>
            <a:tailEnd/>
          </a:ln>
        </p:spPr>
      </p:pic>
      <p:sp>
        <p:nvSpPr>
          <p:cNvPr id="98307" name="Text Box 3"/>
          <p:cNvSpPr txBox="1">
            <a:spLocks noChangeArrowheads="1"/>
          </p:cNvSpPr>
          <p:nvPr/>
        </p:nvSpPr>
        <p:spPr bwMode="auto">
          <a:xfrm>
            <a:off x="4500563" y="4581525"/>
            <a:ext cx="4643437" cy="457200"/>
          </a:xfrm>
          <a:prstGeom prst="rect">
            <a:avLst/>
          </a:prstGeom>
          <a:noFill/>
          <a:ln w="9525">
            <a:noFill/>
            <a:miter lim="800000"/>
            <a:headEnd/>
            <a:tailEnd/>
          </a:ln>
          <a:effectLst/>
        </p:spPr>
        <p:txBody>
          <a:bodyPr>
            <a:spAutoFit/>
          </a:bodyPr>
          <a:lstStyle/>
          <a:p>
            <a:endParaRPr lang="en-GB"/>
          </a:p>
        </p:txBody>
      </p:sp>
      <p:sp>
        <p:nvSpPr>
          <p:cNvPr id="98308" name="Rectangle 4"/>
          <p:cNvSpPr>
            <a:spLocks noGrp="1" noChangeArrowheads="1"/>
          </p:cNvSpPr>
          <p:nvPr>
            <p:ph type="title"/>
          </p:nvPr>
        </p:nvSpPr>
        <p:spPr/>
        <p:txBody>
          <a:bodyPr/>
          <a:lstStyle/>
          <a:p>
            <a:r>
              <a:rPr lang="fr-FR" sz="4000" b="1">
                <a:solidFill>
                  <a:srgbClr val="FF3300"/>
                </a:solidFill>
              </a:rPr>
              <a:t>Intercommunalité (1)</a:t>
            </a:r>
          </a:p>
        </p:txBody>
      </p:sp>
      <p:sp>
        <p:nvSpPr>
          <p:cNvPr id="98309" name="Rectangle 5"/>
          <p:cNvSpPr>
            <a:spLocks noGrp="1" noChangeArrowheads="1"/>
          </p:cNvSpPr>
          <p:nvPr>
            <p:ph type="body" idx="1"/>
          </p:nvPr>
        </p:nvSpPr>
        <p:spPr/>
        <p:txBody>
          <a:bodyPr/>
          <a:lstStyle/>
          <a:p>
            <a:endParaRPr lang="fr-FR"/>
          </a:p>
          <a:p>
            <a:endParaRPr lang="fr-FR"/>
          </a:p>
        </p:txBody>
      </p:sp>
      <p:sp>
        <p:nvSpPr>
          <p:cNvPr id="98310" name="Rectangle 6"/>
          <p:cNvSpPr>
            <a:spLocks noChangeArrowheads="1"/>
          </p:cNvSpPr>
          <p:nvPr/>
        </p:nvSpPr>
        <p:spPr bwMode="auto">
          <a:xfrm>
            <a:off x="827088" y="2205038"/>
            <a:ext cx="7921625" cy="4300537"/>
          </a:xfrm>
          <a:prstGeom prst="rect">
            <a:avLst/>
          </a:prstGeom>
          <a:noFill/>
          <a:ln w="9525">
            <a:noFill/>
            <a:miter lim="800000"/>
            <a:headEnd/>
            <a:tailEnd/>
          </a:ln>
          <a:effectLst/>
        </p:spPr>
        <p:txBody>
          <a:bodyPr>
            <a:spAutoFit/>
          </a:bodyPr>
          <a:lstStyle/>
          <a:p>
            <a:r>
              <a:rPr lang="fr-FR" sz="2800"/>
              <a:t>Pour lutter contre le trop grand nombre de communes, la France a promu la création d’</a:t>
            </a:r>
            <a:r>
              <a:rPr lang="fr-FR" sz="2800" b="1"/>
              <a:t>établissements publics de coopération intercommunale </a:t>
            </a:r>
            <a:r>
              <a:rPr lang="fr-FR" sz="2800"/>
              <a:t>(</a:t>
            </a:r>
            <a:r>
              <a:rPr lang="fr-FR" sz="2800" b="1"/>
              <a:t>EPCI</a:t>
            </a:r>
            <a:r>
              <a:rPr lang="fr-FR" sz="2800"/>
              <a:t>) : ce sont des personnes publiques créées par un regroupement de communes</a:t>
            </a:r>
          </a:p>
          <a:p>
            <a:endParaRPr lang="fr-FR" sz="2800"/>
          </a:p>
          <a:p>
            <a:r>
              <a:rPr lang="fr-FR" sz="2800"/>
              <a:t>Elles mettent en commun la réalisation de certaines compétences et des moyens nécessaires à leur réalisation</a:t>
            </a:r>
          </a:p>
          <a:p>
            <a:endParaRPr lang="fr-FR" b="1"/>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logo_ola"/>
          <p:cNvPicPr>
            <a:picLocks noChangeAspect="1" noChangeArrowheads="1"/>
          </p:cNvPicPr>
          <p:nvPr/>
        </p:nvPicPr>
        <p:blipFill>
          <a:blip r:embed="rId3">
            <a:lum bright="78000" contrast="18000"/>
          </a:blip>
          <a:srcRect/>
          <a:stretch>
            <a:fillRect/>
          </a:stretch>
        </p:blipFill>
        <p:spPr bwMode="auto">
          <a:xfrm rot="-21600000">
            <a:off x="0" y="0"/>
            <a:ext cx="9144000" cy="6858000"/>
          </a:xfrm>
          <a:prstGeom prst="rect">
            <a:avLst/>
          </a:prstGeom>
          <a:noFill/>
          <a:ln w="9525">
            <a:noFill/>
            <a:miter lim="800000"/>
            <a:headEnd/>
            <a:tailEnd/>
          </a:ln>
        </p:spPr>
      </p:pic>
      <p:sp>
        <p:nvSpPr>
          <p:cNvPr id="100355" name="Text Box 3"/>
          <p:cNvSpPr txBox="1">
            <a:spLocks noChangeArrowheads="1"/>
          </p:cNvSpPr>
          <p:nvPr/>
        </p:nvSpPr>
        <p:spPr bwMode="auto">
          <a:xfrm>
            <a:off x="4500563" y="4581525"/>
            <a:ext cx="4643437" cy="457200"/>
          </a:xfrm>
          <a:prstGeom prst="rect">
            <a:avLst/>
          </a:prstGeom>
          <a:noFill/>
          <a:ln w="9525">
            <a:noFill/>
            <a:miter lim="800000"/>
            <a:headEnd/>
            <a:tailEnd/>
          </a:ln>
          <a:effectLst/>
        </p:spPr>
        <p:txBody>
          <a:bodyPr>
            <a:spAutoFit/>
          </a:bodyPr>
          <a:lstStyle/>
          <a:p>
            <a:endParaRPr lang="en-GB"/>
          </a:p>
        </p:txBody>
      </p:sp>
      <p:sp>
        <p:nvSpPr>
          <p:cNvPr id="100356" name="Rectangle 4"/>
          <p:cNvSpPr>
            <a:spLocks noGrp="1" noChangeArrowheads="1"/>
          </p:cNvSpPr>
          <p:nvPr>
            <p:ph type="title"/>
          </p:nvPr>
        </p:nvSpPr>
        <p:spPr/>
        <p:txBody>
          <a:bodyPr/>
          <a:lstStyle/>
          <a:p>
            <a:r>
              <a:rPr lang="fr-FR" b="1">
                <a:solidFill>
                  <a:srgbClr val="FF3300"/>
                </a:solidFill>
              </a:rPr>
              <a:t>Intercommunalité (2)</a:t>
            </a:r>
          </a:p>
        </p:txBody>
      </p:sp>
      <p:sp>
        <p:nvSpPr>
          <p:cNvPr id="100357" name="Rectangle 5"/>
          <p:cNvSpPr>
            <a:spLocks noGrp="1" noChangeArrowheads="1"/>
          </p:cNvSpPr>
          <p:nvPr>
            <p:ph type="body" idx="1"/>
          </p:nvPr>
        </p:nvSpPr>
        <p:spPr/>
        <p:txBody>
          <a:bodyPr/>
          <a:lstStyle/>
          <a:p>
            <a:endParaRPr lang="fr-FR"/>
          </a:p>
          <a:p>
            <a:pPr lvl="4"/>
            <a:endParaRPr lang="fr-FR"/>
          </a:p>
        </p:txBody>
      </p:sp>
      <p:sp>
        <p:nvSpPr>
          <p:cNvPr id="100358" name="Rectangle 6"/>
          <p:cNvSpPr>
            <a:spLocks noChangeArrowheads="1"/>
          </p:cNvSpPr>
          <p:nvPr/>
        </p:nvSpPr>
        <p:spPr bwMode="auto">
          <a:xfrm>
            <a:off x="827088" y="1916113"/>
            <a:ext cx="7921625" cy="5568950"/>
          </a:xfrm>
          <a:prstGeom prst="rect">
            <a:avLst/>
          </a:prstGeom>
          <a:noFill/>
          <a:ln w="9525">
            <a:noFill/>
            <a:miter lim="800000"/>
            <a:headEnd/>
            <a:tailEnd/>
          </a:ln>
          <a:effectLst/>
        </p:spPr>
        <p:txBody>
          <a:bodyPr>
            <a:spAutoFit/>
          </a:bodyPr>
          <a:lstStyle/>
          <a:p>
            <a:r>
              <a:rPr lang="fr-FR"/>
              <a:t>Il existe depuis </a:t>
            </a:r>
            <a:r>
              <a:rPr lang="fr-FR" sz="2000"/>
              <a:t>(chiffres à jour au </a:t>
            </a:r>
            <a:r>
              <a:rPr lang="fr-FR" sz="2000" b="1"/>
              <a:t>1er janvier 2009</a:t>
            </a:r>
            <a:r>
              <a:rPr lang="fr-FR" sz="2000"/>
              <a:t>)</a:t>
            </a:r>
            <a:r>
              <a:rPr lang="fr-FR"/>
              <a:t> :</a:t>
            </a:r>
          </a:p>
          <a:p>
            <a:endParaRPr lang="fr-FR"/>
          </a:p>
          <a:p>
            <a:pPr lvl="1"/>
            <a:r>
              <a:rPr lang="fr-FR" b="1"/>
              <a:t>- 1890</a:t>
            </a:r>
            <a:r>
              <a:rPr lang="fr-FR"/>
              <a:t>, les </a:t>
            </a:r>
            <a:r>
              <a:rPr lang="fr-FR" b="1"/>
              <a:t>syndicats intercommunaux à vocation unique (SIVU) ou multiple (SIVOM</a:t>
            </a:r>
            <a:r>
              <a:rPr lang="fr-FR"/>
              <a:t>) et les </a:t>
            </a:r>
            <a:r>
              <a:rPr lang="fr-FR" b="1"/>
              <a:t>syndicats mixtes : </a:t>
            </a:r>
            <a:r>
              <a:rPr lang="fr-FR"/>
              <a:t>il y en a en tout </a:t>
            </a:r>
            <a:r>
              <a:rPr lang="fr-FR" b="1"/>
              <a:t>15 903</a:t>
            </a:r>
            <a:endParaRPr lang="fr-FR"/>
          </a:p>
          <a:p>
            <a:pPr lvl="1"/>
            <a:endParaRPr lang="fr-FR"/>
          </a:p>
          <a:p>
            <a:pPr lvl="1"/>
            <a:r>
              <a:rPr lang="fr-FR" b="1"/>
              <a:t>- 1966</a:t>
            </a:r>
            <a:r>
              <a:rPr lang="fr-FR"/>
              <a:t>, modifié en </a:t>
            </a:r>
            <a:r>
              <a:rPr lang="fr-FR" b="1"/>
              <a:t>1999</a:t>
            </a:r>
            <a:r>
              <a:rPr lang="fr-FR"/>
              <a:t>, les</a:t>
            </a:r>
            <a:r>
              <a:rPr lang="fr-FR" b="1"/>
              <a:t> Communautés urbaines (16 en France)</a:t>
            </a:r>
          </a:p>
          <a:p>
            <a:pPr lvl="1"/>
            <a:endParaRPr lang="fr-FR"/>
          </a:p>
          <a:p>
            <a:pPr lvl="1"/>
            <a:r>
              <a:rPr lang="fr-FR"/>
              <a:t>- </a:t>
            </a:r>
            <a:r>
              <a:rPr lang="fr-FR" b="1"/>
              <a:t>1992</a:t>
            </a:r>
            <a:r>
              <a:rPr lang="fr-FR"/>
              <a:t>, les </a:t>
            </a:r>
            <a:r>
              <a:rPr lang="fr-FR" b="1"/>
              <a:t>communautés de communes (2406)</a:t>
            </a:r>
          </a:p>
          <a:p>
            <a:pPr lvl="1"/>
            <a:endParaRPr lang="fr-FR" b="1"/>
          </a:p>
          <a:p>
            <a:pPr lvl="1"/>
            <a:r>
              <a:rPr lang="fr-FR" b="1"/>
              <a:t>- 1999</a:t>
            </a:r>
            <a:r>
              <a:rPr lang="fr-FR"/>
              <a:t>, les</a:t>
            </a:r>
            <a:r>
              <a:rPr lang="fr-FR" b="1"/>
              <a:t> communautés d’agglomération (174)</a:t>
            </a:r>
          </a:p>
          <a:p>
            <a:pPr lvl="1"/>
            <a:endParaRPr lang="fr-FR" b="1"/>
          </a:p>
          <a:p>
            <a:pPr lvl="1">
              <a:buFontTx/>
              <a:buChar char="-"/>
            </a:pPr>
            <a:endParaRPr lang="fr-FR" b="1"/>
          </a:p>
          <a:p>
            <a:endParaRPr lang="fr-FR" b="1"/>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endParaRPr lang="en-GB"/>
          </a:p>
        </p:txBody>
      </p:sp>
      <p:sp>
        <p:nvSpPr>
          <p:cNvPr id="124931" name="Rectangle 3"/>
          <p:cNvSpPr>
            <a:spLocks noGrp="1" noChangeArrowheads="1"/>
          </p:cNvSpPr>
          <p:nvPr>
            <p:ph type="body" idx="1"/>
          </p:nvPr>
        </p:nvSpPr>
        <p:spPr/>
        <p:txBody>
          <a:bodyPr/>
          <a:lstStyle/>
          <a:p>
            <a:endParaRPr lang="en-GB"/>
          </a:p>
        </p:txBody>
      </p:sp>
      <p:pic>
        <p:nvPicPr>
          <p:cNvPr id="124932" name="Picture 4" descr="LogOLA_def-crtl"/>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762000"/>
            <a:ext cx="8229600" cy="457200"/>
          </a:xfrm>
          <a:prstGeom prst="rect">
            <a:avLst/>
          </a:prstGeom>
          <a:noFill/>
          <a:ln w="9525">
            <a:noFill/>
            <a:miter lim="800000"/>
            <a:headEnd/>
            <a:tailEnd/>
          </a:ln>
          <a:effectLst/>
        </p:spPr>
        <p:txBody>
          <a:bodyPr>
            <a:spAutoFit/>
          </a:bodyPr>
          <a:lstStyle/>
          <a:p>
            <a:pPr>
              <a:spcBef>
                <a:spcPct val="50000"/>
              </a:spcBef>
            </a:pPr>
            <a:endParaRPr lang="en-GB"/>
          </a:p>
        </p:txBody>
      </p:sp>
      <p:sp>
        <p:nvSpPr>
          <p:cNvPr id="20483" name="Text Box 3"/>
          <p:cNvSpPr txBox="1">
            <a:spLocks noChangeArrowheads="1"/>
          </p:cNvSpPr>
          <p:nvPr/>
        </p:nvSpPr>
        <p:spPr bwMode="auto">
          <a:xfrm>
            <a:off x="395288" y="908050"/>
            <a:ext cx="8569325" cy="4291013"/>
          </a:xfrm>
          <a:prstGeom prst="rect">
            <a:avLst/>
          </a:prstGeom>
          <a:noFill/>
          <a:ln w="9525">
            <a:noFill/>
            <a:miter lim="800000"/>
            <a:headEnd/>
            <a:tailEnd/>
          </a:ln>
          <a:effectLst/>
        </p:spPr>
        <p:txBody>
          <a:bodyPr>
            <a:spAutoFit/>
          </a:bodyPr>
          <a:lstStyle/>
          <a:p>
            <a:endParaRPr lang="fr-FR"/>
          </a:p>
          <a:p>
            <a:r>
              <a:rPr lang="fr-FR">
                <a:solidFill>
                  <a:schemeClr val="accent2"/>
                </a:solidFill>
              </a:rPr>
              <a:t>Initié par des chercheurs de l’Université de Lille 2 (France), OLA est un réseau de recherche scientifique, principalement composé d’universitaires et de hauts-responsables d’administration d’État et de collectivité locale appartenant à chacun des 27 États-membres de l’Union européenne. </a:t>
            </a:r>
          </a:p>
          <a:p>
            <a:r>
              <a:rPr lang="fr-FR"/>
              <a:t>Comme le montre la composition de ces équipes, les domaines universitaires couverts sont volontairement larges puisqu’ils touchent autant au droit, à la science politique, à la sociologie, qu’ à l’histoire, l’économie, la géographie, etc. </a:t>
            </a:r>
          </a:p>
          <a:p>
            <a:pPr>
              <a:spcBef>
                <a:spcPct val="50000"/>
              </a:spcBef>
            </a:pPr>
            <a:endParaRPr lang="fr-FR"/>
          </a:p>
        </p:txBody>
      </p:sp>
      <p:pic>
        <p:nvPicPr>
          <p:cNvPr id="20484" name="Picture 4" descr="logo_ola"/>
          <p:cNvPicPr>
            <a:picLocks noChangeAspect="1" noChangeArrowheads="1"/>
          </p:cNvPicPr>
          <p:nvPr/>
        </p:nvPicPr>
        <p:blipFill>
          <a:blip r:embed="rId3">
            <a:lum bright="72000" contrast="18000"/>
          </a:blip>
          <a:srcRect/>
          <a:stretch>
            <a:fillRect/>
          </a:stretch>
        </p:blipFill>
        <p:spPr bwMode="auto">
          <a:xfrm rot="-21600000">
            <a:off x="0" y="0"/>
            <a:ext cx="9144000" cy="6858000"/>
          </a:xfrm>
          <a:prstGeom prst="rect">
            <a:avLst/>
          </a:prstGeom>
          <a:noFill/>
          <a:ln w="9525">
            <a:noFill/>
            <a:miter lim="800000"/>
            <a:headEnd/>
            <a:tailEnd/>
          </a:ln>
        </p:spPr>
      </p:pic>
      <p:sp>
        <p:nvSpPr>
          <p:cNvPr id="20487" name="Text Box 7"/>
          <p:cNvSpPr txBox="1">
            <a:spLocks noChangeArrowheads="1"/>
          </p:cNvSpPr>
          <p:nvPr/>
        </p:nvSpPr>
        <p:spPr bwMode="auto">
          <a:xfrm>
            <a:off x="4264025" y="4313238"/>
            <a:ext cx="184150" cy="457200"/>
          </a:xfrm>
          <a:prstGeom prst="rect">
            <a:avLst/>
          </a:prstGeom>
          <a:noFill/>
          <a:ln w="9525">
            <a:noFill/>
            <a:miter lim="800000"/>
            <a:headEnd/>
            <a:tailEnd/>
          </a:ln>
          <a:effectLst/>
        </p:spPr>
        <p:txBody>
          <a:bodyPr wrap="none">
            <a:spAutoFit/>
          </a:bodyPr>
          <a:lstStyle/>
          <a:p>
            <a:endParaRPr lang="en-GB"/>
          </a:p>
        </p:txBody>
      </p:sp>
      <p:sp>
        <p:nvSpPr>
          <p:cNvPr id="20489" name="Text Box 9"/>
          <p:cNvSpPr txBox="1">
            <a:spLocks noChangeArrowheads="1"/>
          </p:cNvSpPr>
          <p:nvPr/>
        </p:nvSpPr>
        <p:spPr bwMode="auto">
          <a:xfrm>
            <a:off x="3995738" y="4868863"/>
            <a:ext cx="5148262" cy="457200"/>
          </a:xfrm>
          <a:prstGeom prst="rect">
            <a:avLst/>
          </a:prstGeom>
          <a:noFill/>
          <a:ln w="9525">
            <a:noFill/>
            <a:miter lim="800000"/>
            <a:headEnd/>
            <a:tailEnd/>
          </a:ln>
          <a:effectLst/>
        </p:spPr>
        <p:txBody>
          <a:bodyPr>
            <a:spAutoFit/>
          </a:bodyPr>
          <a:lstStyle/>
          <a:p>
            <a:endParaRPr lang="en-GB" b="1"/>
          </a:p>
        </p:txBody>
      </p:sp>
      <p:sp>
        <p:nvSpPr>
          <p:cNvPr id="20490" name="Rectangle 10"/>
          <p:cNvSpPr>
            <a:spLocks noGrp="1" noChangeArrowheads="1"/>
          </p:cNvSpPr>
          <p:nvPr>
            <p:ph type="title"/>
          </p:nvPr>
        </p:nvSpPr>
        <p:spPr/>
        <p:txBody>
          <a:bodyPr/>
          <a:lstStyle/>
          <a:p>
            <a:r>
              <a:rPr lang="fr-FR" sz="4000" b="1">
                <a:solidFill>
                  <a:srgbClr val="FF3300"/>
                </a:solidFill>
              </a:rPr>
              <a:t>La définition de l’autonomie locale (2)</a:t>
            </a:r>
          </a:p>
        </p:txBody>
      </p:sp>
      <p:sp>
        <p:nvSpPr>
          <p:cNvPr id="20491" name="Rectangle 11"/>
          <p:cNvSpPr>
            <a:spLocks noGrp="1" noChangeArrowheads="1"/>
          </p:cNvSpPr>
          <p:nvPr>
            <p:ph type="body" idx="1"/>
          </p:nvPr>
        </p:nvSpPr>
        <p:spPr/>
        <p:txBody>
          <a:bodyPr/>
          <a:lstStyle/>
          <a:p>
            <a:pPr>
              <a:lnSpc>
                <a:spcPct val="90000"/>
              </a:lnSpc>
            </a:pPr>
            <a:r>
              <a:rPr lang="fr-FR"/>
              <a:t>Appelée en France « </a:t>
            </a:r>
            <a:r>
              <a:rPr lang="fr-FR" b="1"/>
              <a:t>décentralisation</a:t>
            </a:r>
            <a:r>
              <a:rPr lang="fr-FR"/>
              <a:t> », l’autonomie locale suppose que l’Etat l’appliquant :</a:t>
            </a:r>
          </a:p>
          <a:p>
            <a:pPr lvl="1">
              <a:lnSpc>
                <a:spcPct val="90000"/>
              </a:lnSpc>
            </a:pPr>
            <a:r>
              <a:rPr lang="fr-FR"/>
              <a:t>crée des collectivités locales distinctes de lui (condition </a:t>
            </a:r>
            <a:r>
              <a:rPr lang="fr-FR" i="1"/>
              <a:t>sine qua non</a:t>
            </a:r>
            <a:r>
              <a:rPr lang="fr-FR"/>
              <a:t> de la réalisation de l’autonomie locale) ;</a:t>
            </a:r>
          </a:p>
          <a:p>
            <a:pPr lvl="1">
              <a:lnSpc>
                <a:spcPct val="90000"/>
              </a:lnSpc>
            </a:pPr>
            <a:r>
              <a:rPr lang="fr-FR"/>
              <a:t>transfère à ces collectivités un champ de compétences propre, bien que limité (principe de spécialité).</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762000"/>
            <a:ext cx="8229600" cy="457200"/>
          </a:xfrm>
          <a:prstGeom prst="rect">
            <a:avLst/>
          </a:prstGeom>
          <a:noFill/>
          <a:ln w="9525">
            <a:noFill/>
            <a:miter lim="800000"/>
            <a:headEnd/>
            <a:tailEnd/>
          </a:ln>
          <a:effectLst/>
        </p:spPr>
        <p:txBody>
          <a:bodyPr>
            <a:spAutoFit/>
          </a:bodyPr>
          <a:lstStyle/>
          <a:p>
            <a:pPr>
              <a:spcBef>
                <a:spcPct val="50000"/>
              </a:spcBef>
            </a:pPr>
            <a:endParaRPr lang="en-GB"/>
          </a:p>
        </p:txBody>
      </p:sp>
      <p:sp>
        <p:nvSpPr>
          <p:cNvPr id="18435" name="Text Box 3"/>
          <p:cNvSpPr txBox="1">
            <a:spLocks noChangeArrowheads="1"/>
          </p:cNvSpPr>
          <p:nvPr/>
        </p:nvSpPr>
        <p:spPr bwMode="auto">
          <a:xfrm>
            <a:off x="395288" y="908050"/>
            <a:ext cx="8569325" cy="4291013"/>
          </a:xfrm>
          <a:prstGeom prst="rect">
            <a:avLst/>
          </a:prstGeom>
          <a:noFill/>
          <a:ln w="9525">
            <a:noFill/>
            <a:miter lim="800000"/>
            <a:headEnd/>
            <a:tailEnd/>
          </a:ln>
          <a:effectLst/>
        </p:spPr>
        <p:txBody>
          <a:bodyPr>
            <a:spAutoFit/>
          </a:bodyPr>
          <a:lstStyle/>
          <a:p>
            <a:endParaRPr lang="fr-FR"/>
          </a:p>
          <a:p>
            <a:r>
              <a:rPr lang="fr-FR">
                <a:solidFill>
                  <a:schemeClr val="accent2"/>
                </a:solidFill>
              </a:rPr>
              <a:t>Initié par des chercheurs de l’Université de Lille 2 (France), OLA est un réseau de recherche scientifique, principalement composé d’universitaires et de hauts-responsables d’administration d’État et de collectivité locale appartenant à chacun des 27 États-membres de l’Union européenne. </a:t>
            </a:r>
          </a:p>
          <a:p>
            <a:r>
              <a:rPr lang="fr-FR"/>
              <a:t>Comme le montre la composition de ces équipes, les domaines universitaires couverts sont volontairement larges puisqu’ils touchent autant au droit, à la science politique, à la sociologie, qu’ à l’histoire, l’économie, la géographie, etc. </a:t>
            </a:r>
          </a:p>
          <a:p>
            <a:pPr>
              <a:spcBef>
                <a:spcPct val="50000"/>
              </a:spcBef>
            </a:pPr>
            <a:endParaRPr lang="fr-FR"/>
          </a:p>
        </p:txBody>
      </p:sp>
      <p:pic>
        <p:nvPicPr>
          <p:cNvPr id="18436" name="Picture 4" descr="logo_ola"/>
          <p:cNvPicPr>
            <a:picLocks noChangeAspect="1" noChangeArrowheads="1"/>
          </p:cNvPicPr>
          <p:nvPr/>
        </p:nvPicPr>
        <p:blipFill>
          <a:blip r:embed="rId3">
            <a:lum bright="72000" contrast="18000"/>
          </a:blip>
          <a:srcRect/>
          <a:stretch>
            <a:fillRect/>
          </a:stretch>
        </p:blipFill>
        <p:spPr bwMode="auto">
          <a:xfrm rot="-21600000">
            <a:off x="0" y="0"/>
            <a:ext cx="9144000" cy="6858000"/>
          </a:xfrm>
          <a:prstGeom prst="rect">
            <a:avLst/>
          </a:prstGeom>
          <a:noFill/>
          <a:ln w="9525">
            <a:noFill/>
            <a:miter lim="800000"/>
            <a:headEnd/>
            <a:tailEnd/>
          </a:ln>
        </p:spPr>
      </p:pic>
      <p:sp>
        <p:nvSpPr>
          <p:cNvPr id="18438" name="Text Box 6"/>
          <p:cNvSpPr txBox="1">
            <a:spLocks noChangeArrowheads="1"/>
          </p:cNvSpPr>
          <p:nvPr/>
        </p:nvSpPr>
        <p:spPr bwMode="auto">
          <a:xfrm>
            <a:off x="4984750" y="5394325"/>
            <a:ext cx="184150" cy="457200"/>
          </a:xfrm>
          <a:prstGeom prst="rect">
            <a:avLst/>
          </a:prstGeom>
          <a:noFill/>
          <a:ln w="9525">
            <a:noFill/>
            <a:miter lim="800000"/>
            <a:headEnd/>
            <a:tailEnd/>
          </a:ln>
          <a:effectLst/>
        </p:spPr>
        <p:txBody>
          <a:bodyPr wrap="none">
            <a:spAutoFit/>
          </a:bodyPr>
          <a:lstStyle/>
          <a:p>
            <a:endParaRPr lang="en-GB"/>
          </a:p>
        </p:txBody>
      </p:sp>
      <p:sp>
        <p:nvSpPr>
          <p:cNvPr id="18440" name="Text Box 8"/>
          <p:cNvSpPr txBox="1">
            <a:spLocks noChangeArrowheads="1"/>
          </p:cNvSpPr>
          <p:nvPr/>
        </p:nvSpPr>
        <p:spPr bwMode="auto">
          <a:xfrm>
            <a:off x="4572000" y="5229225"/>
            <a:ext cx="4572000" cy="457200"/>
          </a:xfrm>
          <a:prstGeom prst="rect">
            <a:avLst/>
          </a:prstGeom>
          <a:noFill/>
          <a:ln w="9525">
            <a:noFill/>
            <a:miter lim="800000"/>
            <a:headEnd/>
            <a:tailEnd/>
          </a:ln>
          <a:effectLst/>
        </p:spPr>
        <p:txBody>
          <a:bodyPr>
            <a:spAutoFit/>
          </a:bodyPr>
          <a:lstStyle/>
          <a:p>
            <a:endParaRPr lang="en-GB"/>
          </a:p>
        </p:txBody>
      </p:sp>
      <p:sp>
        <p:nvSpPr>
          <p:cNvPr id="18441" name="Rectangle 9"/>
          <p:cNvSpPr>
            <a:spLocks noGrp="1" noChangeArrowheads="1"/>
          </p:cNvSpPr>
          <p:nvPr>
            <p:ph type="title"/>
          </p:nvPr>
        </p:nvSpPr>
        <p:spPr/>
        <p:txBody>
          <a:bodyPr/>
          <a:lstStyle/>
          <a:p>
            <a:r>
              <a:rPr lang="fr-FR" sz="4000" b="1">
                <a:solidFill>
                  <a:srgbClr val="FF3300"/>
                </a:solidFill>
              </a:rPr>
              <a:t>La définition de l’autonomie locale (3)</a:t>
            </a:r>
          </a:p>
        </p:txBody>
      </p:sp>
      <p:sp>
        <p:nvSpPr>
          <p:cNvPr id="18442" name="Rectangle 10"/>
          <p:cNvSpPr>
            <a:spLocks noGrp="1" noChangeArrowheads="1"/>
          </p:cNvSpPr>
          <p:nvPr>
            <p:ph type="body" idx="1"/>
          </p:nvPr>
        </p:nvSpPr>
        <p:spPr/>
        <p:txBody>
          <a:bodyPr/>
          <a:lstStyle/>
          <a:p>
            <a:pPr>
              <a:lnSpc>
                <a:spcPct val="90000"/>
              </a:lnSpc>
            </a:pPr>
            <a:r>
              <a:rPr lang="fr-FR" sz="2800"/>
              <a:t>L’</a:t>
            </a:r>
            <a:r>
              <a:rPr lang="fr-FR" sz="2800" b="1"/>
              <a:t>alinéa 2 </a:t>
            </a:r>
            <a:r>
              <a:rPr lang="fr-FR" sz="2800"/>
              <a:t>de l’</a:t>
            </a:r>
            <a:r>
              <a:rPr lang="fr-FR" sz="2800" b="1"/>
              <a:t>article 72 </a:t>
            </a:r>
            <a:r>
              <a:rPr lang="fr-FR" sz="2800"/>
              <a:t>de la</a:t>
            </a:r>
            <a:r>
              <a:rPr lang="fr-FR" sz="2800" b="1"/>
              <a:t> Constitution française du 04 octobre 1958 </a:t>
            </a:r>
            <a:r>
              <a:rPr lang="fr-FR" sz="2800"/>
              <a:t>évoque la décentralisation à travers le </a:t>
            </a:r>
            <a:r>
              <a:rPr lang="fr-FR" sz="2800" b="1"/>
              <a:t>principe de libre administration des collectivités locales.</a:t>
            </a:r>
          </a:p>
          <a:p>
            <a:pPr>
              <a:lnSpc>
                <a:spcPct val="90000"/>
              </a:lnSpc>
            </a:pPr>
            <a:endParaRPr lang="fr-FR" sz="2800"/>
          </a:p>
          <a:p>
            <a:pPr>
              <a:lnSpc>
                <a:spcPct val="90000"/>
              </a:lnSpc>
            </a:pPr>
            <a:r>
              <a:rPr lang="fr-FR" sz="2800"/>
              <a:t>Ce principe est</a:t>
            </a:r>
            <a:r>
              <a:rPr lang="fr-FR" sz="2800" b="1"/>
              <a:t> </a:t>
            </a:r>
            <a:r>
              <a:rPr lang="fr-FR" sz="2800"/>
              <a:t>identifié par la création dans chaque collectivité locale de </a:t>
            </a:r>
            <a:r>
              <a:rPr lang="fr-FR" sz="2800" b="1"/>
              <a:t>conseils élus </a:t>
            </a:r>
            <a:r>
              <a:rPr lang="fr-FR" sz="2800"/>
              <a:t>(</a:t>
            </a:r>
            <a:r>
              <a:rPr lang="fr-FR" sz="2800" b="1"/>
              <a:t>alinéa 3 </a:t>
            </a:r>
            <a:r>
              <a:rPr lang="fr-FR" sz="2800"/>
              <a:t>de l’</a:t>
            </a:r>
            <a:r>
              <a:rPr lang="fr-FR" sz="2800" b="1"/>
              <a:t>article 72 </a:t>
            </a:r>
            <a:r>
              <a:rPr lang="fr-FR" sz="2800"/>
              <a:t>de la</a:t>
            </a:r>
            <a:r>
              <a:rPr lang="fr-FR" sz="2800" b="1"/>
              <a:t> Constitution</a:t>
            </a:r>
            <a:r>
              <a:rPr lang="fr-FR" sz="2800"/>
              <a:t>) et par la reconnaissance d’une </a:t>
            </a:r>
            <a:r>
              <a:rPr lang="fr-FR" sz="2800" b="1"/>
              <a:t>autonomie financière</a:t>
            </a:r>
            <a:r>
              <a:rPr lang="fr-FR" sz="2800"/>
              <a:t> (</a:t>
            </a:r>
            <a:r>
              <a:rPr lang="fr-FR" sz="2800" b="1"/>
              <a:t>alinéa 2</a:t>
            </a:r>
            <a:r>
              <a:rPr lang="fr-FR" sz="2800"/>
              <a:t> de </a:t>
            </a:r>
            <a:r>
              <a:rPr lang="fr-FR" sz="2800" b="1"/>
              <a:t>l’article 72</a:t>
            </a:r>
            <a:r>
              <a:rPr lang="fr-FR" sz="2800"/>
              <a:t> de la </a:t>
            </a:r>
            <a:r>
              <a:rPr lang="fr-FR" sz="2800" b="1"/>
              <a:t>Constitution</a:t>
            </a:r>
            <a:r>
              <a:rPr lang="fr-FR" sz="280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logo_ola"/>
          <p:cNvPicPr>
            <a:picLocks noChangeAspect="1" noChangeArrowheads="1"/>
          </p:cNvPicPr>
          <p:nvPr/>
        </p:nvPicPr>
        <p:blipFill>
          <a:blip r:embed="rId3">
            <a:lum bright="72000" contrast="18000"/>
          </a:blip>
          <a:srcRect/>
          <a:stretch>
            <a:fillRect/>
          </a:stretch>
        </p:blipFill>
        <p:spPr bwMode="auto">
          <a:xfrm rot="-21600000">
            <a:off x="0" y="0"/>
            <a:ext cx="9144000" cy="6858000"/>
          </a:xfrm>
          <a:prstGeom prst="rect">
            <a:avLst/>
          </a:prstGeom>
          <a:noFill/>
          <a:ln w="9525">
            <a:noFill/>
            <a:miter lim="800000"/>
            <a:headEnd/>
            <a:tailEnd/>
          </a:ln>
        </p:spPr>
      </p:pic>
      <p:sp>
        <p:nvSpPr>
          <p:cNvPr id="175107" name="Rectangle 3"/>
          <p:cNvSpPr>
            <a:spLocks noGrp="1" noChangeArrowheads="1"/>
          </p:cNvSpPr>
          <p:nvPr>
            <p:ph type="title"/>
          </p:nvPr>
        </p:nvSpPr>
        <p:spPr>
          <a:xfrm>
            <a:off x="685800" y="188913"/>
            <a:ext cx="7772400" cy="1008062"/>
          </a:xfrm>
        </p:spPr>
        <p:txBody>
          <a:bodyPr/>
          <a:lstStyle/>
          <a:p>
            <a:r>
              <a:rPr lang="fr-FR" b="1"/>
              <a:t>Carte des régions françaises</a:t>
            </a:r>
          </a:p>
        </p:txBody>
      </p:sp>
      <p:pic>
        <p:nvPicPr>
          <p:cNvPr id="175108" name="Picture 4" descr="Carte de France"/>
          <p:cNvPicPr>
            <a:picLocks noChangeAspect="1" noChangeArrowheads="1"/>
          </p:cNvPicPr>
          <p:nvPr/>
        </p:nvPicPr>
        <p:blipFill>
          <a:blip r:embed="rId4"/>
          <a:srcRect/>
          <a:stretch>
            <a:fillRect/>
          </a:stretch>
        </p:blipFill>
        <p:spPr bwMode="auto">
          <a:xfrm>
            <a:off x="2268538" y="1341438"/>
            <a:ext cx="4392612" cy="481806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0" y="762000"/>
            <a:ext cx="8229600" cy="457200"/>
          </a:xfrm>
          <a:prstGeom prst="rect">
            <a:avLst/>
          </a:prstGeom>
          <a:noFill/>
          <a:ln w="9525">
            <a:noFill/>
            <a:miter lim="800000"/>
            <a:headEnd/>
            <a:tailEnd/>
          </a:ln>
          <a:effectLst/>
        </p:spPr>
        <p:txBody>
          <a:bodyPr>
            <a:spAutoFit/>
          </a:bodyPr>
          <a:lstStyle/>
          <a:p>
            <a:pPr>
              <a:spcBef>
                <a:spcPct val="50000"/>
              </a:spcBef>
            </a:pPr>
            <a:endParaRPr lang="fr-FR"/>
          </a:p>
        </p:txBody>
      </p:sp>
      <p:sp>
        <p:nvSpPr>
          <p:cNvPr id="16387" name="Text Box 3"/>
          <p:cNvSpPr txBox="1">
            <a:spLocks noChangeArrowheads="1"/>
          </p:cNvSpPr>
          <p:nvPr/>
        </p:nvSpPr>
        <p:spPr bwMode="auto">
          <a:xfrm>
            <a:off x="395288" y="908050"/>
            <a:ext cx="8569325" cy="4291013"/>
          </a:xfrm>
          <a:prstGeom prst="rect">
            <a:avLst/>
          </a:prstGeom>
          <a:noFill/>
          <a:ln w="9525">
            <a:noFill/>
            <a:miter lim="800000"/>
            <a:headEnd/>
            <a:tailEnd/>
          </a:ln>
          <a:effectLst/>
        </p:spPr>
        <p:txBody>
          <a:bodyPr>
            <a:spAutoFit/>
          </a:bodyPr>
          <a:lstStyle/>
          <a:p>
            <a:endParaRPr lang="fr-FR"/>
          </a:p>
          <a:p>
            <a:r>
              <a:rPr lang="fr-FR">
                <a:solidFill>
                  <a:schemeClr val="accent2"/>
                </a:solidFill>
              </a:rPr>
              <a:t>Initié par des chercheurs de l’Université de Lille 2 (France), OLA est un réseau de recherche scientifique, principalement composé d’universitaires et de hauts-responsables d’administration d’État et de collectivité locale appartenant à chacun des 27 États-membres de l’Union européenne. </a:t>
            </a:r>
          </a:p>
          <a:p>
            <a:r>
              <a:rPr lang="fr-FR"/>
              <a:t>Comme le montre la composition de ces équipes, les domaines universitaires couverts sont volontairement larges puisqu’ils touchent autant au droit, à la science politique, à la sociologie, qu’ à l’histoire, l’économie, la géographie, etc. </a:t>
            </a:r>
          </a:p>
          <a:p>
            <a:pPr>
              <a:spcBef>
                <a:spcPct val="50000"/>
              </a:spcBef>
            </a:pPr>
            <a:endParaRPr lang="fr-FR"/>
          </a:p>
        </p:txBody>
      </p:sp>
      <p:pic>
        <p:nvPicPr>
          <p:cNvPr id="16388" name="Picture 4" descr="logo_ola"/>
          <p:cNvPicPr>
            <a:picLocks noChangeAspect="1" noChangeArrowheads="1"/>
          </p:cNvPicPr>
          <p:nvPr/>
        </p:nvPicPr>
        <p:blipFill>
          <a:blip r:embed="rId3">
            <a:lum bright="78000" contrast="18000"/>
          </a:blip>
          <a:srcRect/>
          <a:stretch>
            <a:fillRect/>
          </a:stretch>
        </p:blipFill>
        <p:spPr bwMode="auto">
          <a:xfrm rot="-21600000">
            <a:off x="0" y="0"/>
            <a:ext cx="9144000" cy="6858000"/>
          </a:xfrm>
          <a:prstGeom prst="rect">
            <a:avLst/>
          </a:prstGeom>
          <a:noFill/>
          <a:ln w="9525">
            <a:noFill/>
            <a:miter lim="800000"/>
            <a:headEnd/>
            <a:tailEnd/>
          </a:ln>
        </p:spPr>
      </p:pic>
      <p:sp>
        <p:nvSpPr>
          <p:cNvPr id="16389" name="Text Box 5"/>
          <p:cNvSpPr txBox="1">
            <a:spLocks noChangeArrowheads="1"/>
          </p:cNvSpPr>
          <p:nvPr/>
        </p:nvSpPr>
        <p:spPr bwMode="auto">
          <a:xfrm>
            <a:off x="4572000" y="0"/>
            <a:ext cx="4572000" cy="457200"/>
          </a:xfrm>
          <a:prstGeom prst="rect">
            <a:avLst/>
          </a:prstGeom>
          <a:noFill/>
          <a:ln w="9525">
            <a:noFill/>
            <a:miter lim="800000"/>
            <a:headEnd/>
            <a:tailEnd/>
          </a:ln>
          <a:effectLst/>
        </p:spPr>
        <p:txBody>
          <a:bodyPr>
            <a:spAutoFit/>
          </a:bodyPr>
          <a:lstStyle/>
          <a:p>
            <a:endParaRPr lang="fr-FR"/>
          </a:p>
        </p:txBody>
      </p:sp>
      <p:sp>
        <p:nvSpPr>
          <p:cNvPr id="16390" name="Text Box 6"/>
          <p:cNvSpPr txBox="1">
            <a:spLocks noChangeArrowheads="1"/>
          </p:cNvSpPr>
          <p:nvPr/>
        </p:nvSpPr>
        <p:spPr bwMode="auto">
          <a:xfrm>
            <a:off x="4551363" y="4940300"/>
            <a:ext cx="4592637" cy="457200"/>
          </a:xfrm>
          <a:prstGeom prst="rect">
            <a:avLst/>
          </a:prstGeom>
          <a:noFill/>
          <a:ln w="9525">
            <a:noFill/>
            <a:miter lim="800000"/>
            <a:headEnd/>
            <a:tailEnd/>
          </a:ln>
          <a:effectLst/>
        </p:spPr>
        <p:txBody>
          <a:bodyPr>
            <a:spAutoFit/>
          </a:bodyPr>
          <a:lstStyle/>
          <a:p>
            <a:endParaRPr lang="fr-FR"/>
          </a:p>
        </p:txBody>
      </p:sp>
      <p:sp>
        <p:nvSpPr>
          <p:cNvPr id="16391" name="Rectangle 7"/>
          <p:cNvSpPr>
            <a:spLocks noGrp="1" noChangeArrowheads="1"/>
          </p:cNvSpPr>
          <p:nvPr>
            <p:ph type="title"/>
          </p:nvPr>
        </p:nvSpPr>
        <p:spPr/>
        <p:txBody>
          <a:bodyPr/>
          <a:lstStyle/>
          <a:p>
            <a:r>
              <a:rPr lang="fr-FR" b="1">
                <a:solidFill>
                  <a:srgbClr val="FF3300"/>
                </a:solidFill>
              </a:rPr>
              <a:t>Les fondements juridiques</a:t>
            </a:r>
          </a:p>
        </p:txBody>
      </p:sp>
      <p:sp>
        <p:nvSpPr>
          <p:cNvPr id="16392" name="Rectangle 8"/>
          <p:cNvSpPr>
            <a:spLocks noGrp="1" noChangeArrowheads="1"/>
          </p:cNvSpPr>
          <p:nvPr>
            <p:ph type="body" idx="1"/>
          </p:nvPr>
        </p:nvSpPr>
        <p:spPr/>
        <p:txBody>
          <a:bodyPr/>
          <a:lstStyle/>
          <a:p>
            <a:r>
              <a:rPr lang="fr-FR" sz="2800"/>
              <a:t>L’autonomie locale à désormais des fondements juridiques de </a:t>
            </a:r>
            <a:r>
              <a:rPr lang="fr-FR" sz="2800" b="1"/>
              <a:t>valeur constitutionnelle</a:t>
            </a:r>
            <a:r>
              <a:rPr lang="fr-FR" sz="2800"/>
              <a:t> : les </a:t>
            </a:r>
            <a:r>
              <a:rPr lang="fr-FR" sz="2800" b="1"/>
              <a:t>titres XII </a:t>
            </a:r>
            <a:r>
              <a:rPr lang="fr-FR" sz="2800"/>
              <a:t>(</a:t>
            </a:r>
            <a:r>
              <a:rPr lang="fr-FR" sz="2800" b="1"/>
              <a:t>art. 72 à 75-1</a:t>
            </a:r>
            <a:r>
              <a:rPr lang="fr-FR" sz="2800"/>
              <a:t>) et</a:t>
            </a:r>
            <a:r>
              <a:rPr lang="fr-FR" sz="2800" b="1"/>
              <a:t> XIII </a:t>
            </a:r>
            <a:r>
              <a:rPr lang="fr-FR" sz="2800"/>
              <a:t>(</a:t>
            </a:r>
            <a:r>
              <a:rPr lang="fr-FR" sz="2800" b="1"/>
              <a:t>art. 76 et 77</a:t>
            </a:r>
            <a:r>
              <a:rPr lang="fr-FR" sz="2800"/>
              <a:t>)</a:t>
            </a:r>
          </a:p>
          <a:p>
            <a:pPr>
              <a:buFontTx/>
              <a:buNone/>
            </a:pPr>
            <a:endParaRPr lang="fr-FR" sz="2800" b="1"/>
          </a:p>
          <a:p>
            <a:r>
              <a:rPr lang="fr-FR" sz="2800"/>
              <a:t>Un Code comportant une partie législative et une partie réglementaire (accessible en anglais sur le site </a:t>
            </a:r>
            <a:r>
              <a:rPr lang="fr-FR" sz="2800" b="1"/>
              <a:t>Legifrance</a:t>
            </a:r>
            <a:r>
              <a:rPr lang="fr-FR" sz="2800"/>
              <a:t>) : le </a:t>
            </a:r>
            <a:r>
              <a:rPr lang="fr-FR" sz="2800" b="1"/>
              <a:t>CGCT </a:t>
            </a:r>
            <a:r>
              <a:rPr lang="fr-FR" sz="2800"/>
              <a:t>(</a:t>
            </a:r>
            <a:r>
              <a:rPr lang="fr-FR" sz="2800" b="1"/>
              <a:t>Code général des collectivités territoriales)</a:t>
            </a:r>
            <a:r>
              <a:rPr lang="fr-FR" sz="2800"/>
              <a:t>. Ce Code date de</a:t>
            </a:r>
            <a:r>
              <a:rPr lang="fr-FR" sz="2800" b="1"/>
              <a:t> 1996</a:t>
            </a:r>
            <a:r>
              <a:rPr lang="fr-FR" sz="2800"/>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26" descr="logo_ola"/>
          <p:cNvPicPr>
            <a:picLocks noChangeAspect="1" noChangeArrowheads="1"/>
          </p:cNvPicPr>
          <p:nvPr/>
        </p:nvPicPr>
        <p:blipFill>
          <a:blip r:embed="rId3">
            <a:lum bright="78000" contrast="18000"/>
          </a:blip>
          <a:srcRect/>
          <a:stretch>
            <a:fillRect/>
          </a:stretch>
        </p:blipFill>
        <p:spPr bwMode="auto">
          <a:xfrm rot="-21600000">
            <a:off x="0" y="0"/>
            <a:ext cx="9144000" cy="6858000"/>
          </a:xfrm>
          <a:prstGeom prst="rect">
            <a:avLst/>
          </a:prstGeom>
          <a:noFill/>
          <a:ln w="9525">
            <a:noFill/>
            <a:miter lim="800000"/>
            <a:headEnd/>
            <a:tailEnd/>
          </a:ln>
        </p:spPr>
      </p:pic>
      <p:sp>
        <p:nvSpPr>
          <p:cNvPr id="8196" name="Text Box 1028"/>
          <p:cNvSpPr txBox="1">
            <a:spLocks noChangeArrowheads="1"/>
          </p:cNvSpPr>
          <p:nvPr/>
        </p:nvSpPr>
        <p:spPr bwMode="auto">
          <a:xfrm>
            <a:off x="4479925" y="4868863"/>
            <a:ext cx="4664075" cy="457200"/>
          </a:xfrm>
          <a:prstGeom prst="rect">
            <a:avLst/>
          </a:prstGeom>
          <a:noFill/>
          <a:ln w="9525">
            <a:noFill/>
            <a:miter lim="800000"/>
            <a:headEnd/>
            <a:tailEnd/>
          </a:ln>
          <a:effectLst/>
        </p:spPr>
        <p:txBody>
          <a:bodyPr>
            <a:spAutoFit/>
          </a:bodyPr>
          <a:lstStyle/>
          <a:p>
            <a:endParaRPr lang="en-GB"/>
          </a:p>
        </p:txBody>
      </p:sp>
      <p:sp>
        <p:nvSpPr>
          <p:cNvPr id="8197" name="Rectangle 1029"/>
          <p:cNvSpPr>
            <a:spLocks noGrp="1" noChangeArrowheads="1"/>
          </p:cNvSpPr>
          <p:nvPr>
            <p:ph type="title"/>
          </p:nvPr>
        </p:nvSpPr>
        <p:spPr/>
        <p:txBody>
          <a:bodyPr/>
          <a:lstStyle/>
          <a:p>
            <a:r>
              <a:rPr lang="fr-FR" b="1">
                <a:solidFill>
                  <a:srgbClr val="FF3300"/>
                </a:solidFill>
              </a:rPr>
              <a:t>Particularités juridiques</a:t>
            </a:r>
          </a:p>
        </p:txBody>
      </p:sp>
      <p:sp>
        <p:nvSpPr>
          <p:cNvPr id="8198" name="Rectangle 1030"/>
          <p:cNvSpPr>
            <a:spLocks noGrp="1" noChangeArrowheads="1"/>
          </p:cNvSpPr>
          <p:nvPr>
            <p:ph type="body" idx="1"/>
          </p:nvPr>
        </p:nvSpPr>
        <p:spPr/>
        <p:txBody>
          <a:bodyPr/>
          <a:lstStyle/>
          <a:p>
            <a:pPr>
              <a:lnSpc>
                <a:spcPct val="90000"/>
              </a:lnSpc>
            </a:pPr>
            <a:endParaRPr lang="fr-FR" sz="2400">
              <a:solidFill>
                <a:srgbClr val="FF3300"/>
              </a:solidFill>
            </a:endParaRPr>
          </a:p>
          <a:p>
            <a:pPr>
              <a:lnSpc>
                <a:spcPct val="90000"/>
              </a:lnSpc>
            </a:pPr>
            <a:r>
              <a:rPr lang="fr-FR" sz="2400"/>
              <a:t>Le </a:t>
            </a:r>
            <a:r>
              <a:rPr lang="fr-FR" sz="2400" b="1"/>
              <a:t>droit à l’expérimentation </a:t>
            </a:r>
            <a:r>
              <a:rPr lang="fr-FR" sz="2400"/>
              <a:t>des collectivités locales (</a:t>
            </a:r>
            <a:r>
              <a:rPr lang="fr-FR" sz="2400" b="1"/>
              <a:t>alinéa 4 </a:t>
            </a:r>
            <a:r>
              <a:rPr lang="fr-FR" sz="2400"/>
              <a:t>de l’</a:t>
            </a:r>
            <a:r>
              <a:rPr lang="fr-FR" sz="2400" b="1"/>
              <a:t>article 72 </a:t>
            </a:r>
            <a:r>
              <a:rPr lang="fr-FR" sz="2400"/>
              <a:t>de la</a:t>
            </a:r>
            <a:r>
              <a:rPr lang="fr-FR" sz="2400" b="1"/>
              <a:t> Constitution</a:t>
            </a:r>
            <a:r>
              <a:rPr lang="fr-FR" sz="2400"/>
              <a:t>) </a:t>
            </a:r>
          </a:p>
          <a:p>
            <a:pPr>
              <a:lnSpc>
                <a:spcPct val="90000"/>
              </a:lnSpc>
            </a:pPr>
            <a:endParaRPr lang="fr-FR" sz="2400"/>
          </a:p>
          <a:p>
            <a:pPr>
              <a:lnSpc>
                <a:spcPct val="90000"/>
              </a:lnSpc>
            </a:pPr>
            <a:r>
              <a:rPr lang="fr-FR" sz="2400"/>
              <a:t>La matière s’est fortement constitutionnalisée en ses fondements depuis la </a:t>
            </a:r>
            <a:r>
              <a:rPr lang="fr-FR" sz="2400" b="1"/>
              <a:t>réforme constitutionnelle du 28 mars 2003</a:t>
            </a:r>
          </a:p>
          <a:p>
            <a:pPr>
              <a:lnSpc>
                <a:spcPct val="90000"/>
              </a:lnSpc>
              <a:buFontTx/>
              <a:buNone/>
            </a:pPr>
            <a:endParaRPr lang="fr-FR" sz="2400" b="1"/>
          </a:p>
          <a:p>
            <a:pPr>
              <a:lnSpc>
                <a:spcPct val="90000"/>
              </a:lnSpc>
            </a:pPr>
            <a:r>
              <a:rPr lang="fr-FR" sz="2400"/>
              <a:t>Le </a:t>
            </a:r>
            <a:r>
              <a:rPr lang="fr-FR" sz="2400" b="1"/>
              <a:t>Comité Balladur n°2 (mars 2009) </a:t>
            </a:r>
            <a:r>
              <a:rPr lang="fr-FR" sz="2400"/>
              <a:t>: évolution importante à venir ?</a:t>
            </a:r>
          </a:p>
          <a:p>
            <a:pPr>
              <a:lnSpc>
                <a:spcPct val="90000"/>
              </a:lnSpc>
              <a:buFontTx/>
              <a:buNone/>
            </a:pPr>
            <a:endParaRPr lang="fr-FR" sz="2400" b="1"/>
          </a:p>
          <a:p>
            <a:pPr>
              <a:lnSpc>
                <a:spcPct val="90000"/>
              </a:lnSpc>
              <a:buFontTx/>
              <a:buNone/>
            </a:pPr>
            <a:endParaRPr lang="fr-FR" sz="2400" b="1"/>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descr="logo_ola"/>
          <p:cNvPicPr>
            <a:picLocks noChangeAspect="1" noChangeArrowheads="1"/>
          </p:cNvPicPr>
          <p:nvPr/>
        </p:nvPicPr>
        <p:blipFill>
          <a:blip r:embed="rId3">
            <a:lum bright="78000" contrast="18000"/>
          </a:blip>
          <a:srcRect/>
          <a:stretch>
            <a:fillRect/>
          </a:stretch>
        </p:blipFill>
        <p:spPr bwMode="auto">
          <a:xfrm>
            <a:off x="0" y="0"/>
            <a:ext cx="9144000" cy="6858000"/>
          </a:xfrm>
          <a:prstGeom prst="rect">
            <a:avLst/>
          </a:prstGeom>
          <a:noFill/>
          <a:ln w="9525">
            <a:noFill/>
            <a:miter lim="800000"/>
            <a:headEnd/>
            <a:tailEnd/>
          </a:ln>
        </p:spPr>
      </p:pic>
      <p:sp>
        <p:nvSpPr>
          <p:cNvPr id="156675" name="Text Box 3"/>
          <p:cNvSpPr txBox="1">
            <a:spLocks noChangeArrowheads="1"/>
          </p:cNvSpPr>
          <p:nvPr/>
        </p:nvSpPr>
        <p:spPr bwMode="auto">
          <a:xfrm>
            <a:off x="4500563" y="4581525"/>
            <a:ext cx="4643437" cy="457200"/>
          </a:xfrm>
          <a:prstGeom prst="rect">
            <a:avLst/>
          </a:prstGeom>
          <a:noFill/>
          <a:ln w="9525">
            <a:noFill/>
            <a:miter lim="800000"/>
            <a:headEnd/>
            <a:tailEnd/>
          </a:ln>
        </p:spPr>
        <p:txBody>
          <a:bodyPr>
            <a:spAutoFit/>
          </a:bodyPr>
          <a:lstStyle/>
          <a:p>
            <a:endParaRPr lang="fr-FR" noProof="1"/>
          </a:p>
        </p:txBody>
      </p:sp>
      <p:sp>
        <p:nvSpPr>
          <p:cNvPr id="156676" name="Rectangle 4"/>
          <p:cNvSpPr>
            <a:spLocks noGrp="1" noChangeArrowheads="1"/>
          </p:cNvSpPr>
          <p:nvPr>
            <p:ph type="title" idx="4294967295"/>
          </p:nvPr>
        </p:nvSpPr>
        <p:spPr>
          <a:xfrm>
            <a:off x="685800" y="214313"/>
            <a:ext cx="7772400" cy="1538287"/>
          </a:xfrm>
        </p:spPr>
        <p:txBody>
          <a:bodyPr/>
          <a:lstStyle/>
          <a:p>
            <a:r>
              <a:rPr lang="en-GB" sz="3200" b="1">
                <a:solidFill>
                  <a:srgbClr val="FF3300"/>
                </a:solidFill>
              </a:rPr>
              <a:t>Présentation générale </a:t>
            </a:r>
            <a:br>
              <a:rPr lang="en-GB" sz="3200" b="1">
                <a:solidFill>
                  <a:srgbClr val="FF3300"/>
                </a:solidFill>
              </a:rPr>
            </a:br>
            <a:r>
              <a:rPr lang="en-GB" sz="3200" b="1">
                <a:solidFill>
                  <a:srgbClr val="FF3300"/>
                </a:solidFill>
              </a:rPr>
              <a:t>du système local </a:t>
            </a:r>
            <a:br>
              <a:rPr lang="en-GB" sz="3200" b="1">
                <a:solidFill>
                  <a:srgbClr val="FF3300"/>
                </a:solidFill>
              </a:rPr>
            </a:br>
            <a:r>
              <a:rPr lang="en-GB" sz="3200" b="1">
                <a:solidFill>
                  <a:srgbClr val="FF3300"/>
                </a:solidFill>
              </a:rPr>
              <a:t> (situation actuelle)</a:t>
            </a:r>
          </a:p>
        </p:txBody>
      </p:sp>
      <p:sp>
        <p:nvSpPr>
          <p:cNvPr id="156677" name="Rectangle 5"/>
          <p:cNvSpPr>
            <a:spLocks noGrp="1" noChangeArrowheads="1"/>
          </p:cNvSpPr>
          <p:nvPr>
            <p:ph type="body" idx="4294967295"/>
          </p:nvPr>
        </p:nvSpPr>
        <p:spPr/>
        <p:txBody>
          <a:bodyPr/>
          <a:lstStyle/>
          <a:p>
            <a:endParaRPr lang="fr-FR"/>
          </a:p>
          <a:p>
            <a:endParaRPr lang="fr-FR"/>
          </a:p>
        </p:txBody>
      </p:sp>
      <p:sp>
        <p:nvSpPr>
          <p:cNvPr id="156678" name="Text Box 6"/>
          <p:cNvSpPr txBox="1">
            <a:spLocks noChangeArrowheads="1"/>
          </p:cNvSpPr>
          <p:nvPr/>
        </p:nvSpPr>
        <p:spPr bwMode="auto">
          <a:xfrm>
            <a:off x="2627313" y="2781300"/>
            <a:ext cx="5545137" cy="457200"/>
          </a:xfrm>
          <a:prstGeom prst="rect">
            <a:avLst/>
          </a:prstGeom>
          <a:noFill/>
          <a:ln w="9525">
            <a:noFill/>
            <a:miter lim="800000"/>
            <a:headEnd/>
            <a:tailEnd/>
          </a:ln>
        </p:spPr>
        <p:txBody>
          <a:bodyPr>
            <a:spAutoFit/>
          </a:bodyPr>
          <a:lstStyle/>
          <a:p>
            <a:pPr>
              <a:spcBef>
                <a:spcPct val="50000"/>
              </a:spcBef>
            </a:pPr>
            <a:endParaRPr lang="fr-FR" noProof="1"/>
          </a:p>
        </p:txBody>
      </p:sp>
      <p:sp>
        <p:nvSpPr>
          <p:cNvPr id="156679" name="Text Box 7"/>
          <p:cNvSpPr txBox="1">
            <a:spLocks noChangeArrowheads="1"/>
          </p:cNvSpPr>
          <p:nvPr/>
        </p:nvSpPr>
        <p:spPr bwMode="auto">
          <a:xfrm>
            <a:off x="1187450" y="2420938"/>
            <a:ext cx="6985000" cy="3511550"/>
          </a:xfrm>
          <a:prstGeom prst="rect">
            <a:avLst/>
          </a:prstGeom>
          <a:noFill/>
          <a:ln w="9525">
            <a:noFill/>
            <a:miter lim="800000"/>
            <a:headEnd/>
            <a:tailEnd/>
          </a:ln>
        </p:spPr>
        <p:txBody>
          <a:bodyPr>
            <a:spAutoFit/>
          </a:bodyPr>
          <a:lstStyle/>
          <a:p>
            <a:pPr>
              <a:spcBef>
                <a:spcPct val="50000"/>
              </a:spcBef>
              <a:buFontTx/>
              <a:buChar char="-"/>
            </a:pPr>
            <a:endParaRPr lang="fr-FR" sz="2800" b="1"/>
          </a:p>
          <a:p>
            <a:pPr>
              <a:spcBef>
                <a:spcPct val="50000"/>
              </a:spcBef>
            </a:pPr>
            <a:r>
              <a:rPr lang="en-GB" sz="2800" b="1"/>
              <a:t>- Données générales</a:t>
            </a:r>
          </a:p>
          <a:p>
            <a:pPr>
              <a:spcBef>
                <a:spcPct val="50000"/>
              </a:spcBef>
              <a:buFontTx/>
              <a:buChar char="-"/>
            </a:pPr>
            <a:r>
              <a:rPr lang="en-GB" sz="2800" b="1"/>
              <a:t> Particularités statutaires pour certaines collectivités locales</a:t>
            </a:r>
          </a:p>
          <a:p>
            <a:pPr>
              <a:spcBef>
                <a:spcPct val="50000"/>
              </a:spcBef>
              <a:buFontTx/>
              <a:buChar char="-"/>
            </a:pPr>
            <a:r>
              <a:rPr lang="en-GB" sz="2800" b="1"/>
              <a:t> Coopération inter-communale</a:t>
            </a:r>
          </a:p>
          <a:p>
            <a:pPr>
              <a:spcBef>
                <a:spcPct val="50000"/>
              </a:spcBef>
              <a:buFontTx/>
              <a:buChar char="-"/>
            </a:pPr>
            <a:endParaRPr lang="en-GB" sz="2800" b="1"/>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Rectangle 3"/>
          <p:cNvSpPr>
            <a:spLocks noGrp="1" noChangeArrowheads="1"/>
          </p:cNvSpPr>
          <p:nvPr>
            <p:ph type="body" idx="1"/>
          </p:nvPr>
        </p:nvSpPr>
        <p:spPr/>
        <p:txBody>
          <a:bodyPr/>
          <a:lstStyle/>
          <a:p>
            <a:pPr algn="ctr">
              <a:buFontTx/>
              <a:buNone/>
            </a:pPr>
            <a:endParaRPr lang="en-GB" sz="5000" b="1">
              <a:solidFill>
                <a:srgbClr val="FF3300"/>
              </a:solidFill>
            </a:endParaRPr>
          </a:p>
          <a:p>
            <a:pPr algn="ctr">
              <a:buFontTx/>
              <a:buNone/>
            </a:pPr>
            <a:r>
              <a:rPr lang="en-GB" sz="5000" b="1">
                <a:solidFill>
                  <a:srgbClr val="FF3300"/>
                </a:solidFill>
              </a:rPr>
              <a:t>Données générales</a:t>
            </a:r>
            <a:endParaRPr lang="fr-FR" sz="5000" b="1">
              <a:solidFill>
                <a:srgbClr val="FF3300"/>
              </a:solidFill>
            </a:endParaRPr>
          </a:p>
        </p:txBody>
      </p:sp>
    </p:spTree>
  </p:cSld>
  <p:clrMapOvr>
    <a:masterClrMapping/>
  </p:clrMapOvr>
</p:sld>
</file>

<file path=ppt/theme/theme1.xml><?xml version="1.0" encoding="utf-8"?>
<a:theme xmlns:a="http://schemas.openxmlformats.org/drawingml/2006/main" name="Modèle par défaut">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TotalTime>
  <Words>942</Words>
  <Application>Microsoft PowerPoint</Application>
  <PresentationFormat>Affichage à l'écran (4:3)</PresentationFormat>
  <Paragraphs>158</Paragraphs>
  <Slides>23</Slides>
  <Notes>23</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23</vt:i4>
      </vt:variant>
    </vt:vector>
  </HeadingPairs>
  <TitlesOfParts>
    <vt:vector size="26" baseType="lpstr">
      <vt:lpstr>Times New Roman</vt:lpstr>
      <vt:lpstr>Arial</vt:lpstr>
      <vt:lpstr>Modèle par défaut</vt:lpstr>
      <vt:lpstr>Diapositive 1</vt:lpstr>
      <vt:lpstr>La définition de l’autonomie locale (1)</vt:lpstr>
      <vt:lpstr>La définition de l’autonomie locale (2)</vt:lpstr>
      <vt:lpstr>La définition de l’autonomie locale (3)</vt:lpstr>
      <vt:lpstr>Carte des régions françaises</vt:lpstr>
      <vt:lpstr>Les fondements juridiques</vt:lpstr>
      <vt:lpstr>Particularités juridiques</vt:lpstr>
      <vt:lpstr>Présentation générale  du système local   (situation actuelle)</vt:lpstr>
      <vt:lpstr>Diapositive 9</vt:lpstr>
      <vt:lpstr>Présentation générale des collectivités locales</vt:lpstr>
      <vt:lpstr>Organisation des collectivités locales traditionnelles (1)</vt:lpstr>
      <vt:lpstr>Organisation des collectivités locales traditionnelles (2)</vt:lpstr>
      <vt:lpstr>Les compétences locales (1)</vt:lpstr>
      <vt:lpstr>Les compétences locales (2)</vt:lpstr>
      <vt:lpstr>Contrôles sur les collectivités locales</vt:lpstr>
      <vt:lpstr>Diapositive 16</vt:lpstr>
      <vt:lpstr>Les cas particuliers de  collectivités locales (1)</vt:lpstr>
      <vt:lpstr>Les cas particuliers de collectivités locales (2)</vt:lpstr>
      <vt:lpstr>Les cas particuliers de collectivités locales (3)</vt:lpstr>
      <vt:lpstr>Diapositive 20</vt:lpstr>
      <vt:lpstr>Intercommunalité (1)</vt:lpstr>
      <vt:lpstr>Intercommunalité (2)</vt:lpstr>
      <vt:lpstr>Diapositive 23</vt:lpstr>
    </vt:vector>
  </TitlesOfParts>
  <Company>CERAPS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 hauray</dc:creator>
  <cp:lastModifiedBy>CERAPS</cp:lastModifiedBy>
  <cp:revision>44</cp:revision>
  <dcterms:created xsi:type="dcterms:W3CDTF">2008-01-22T14:03:09Z</dcterms:created>
  <dcterms:modified xsi:type="dcterms:W3CDTF">2013-10-28T10:00:02Z</dcterms:modified>
</cp:coreProperties>
</file>