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5" r:id="rId3"/>
    <p:sldId id="336" r:id="rId4"/>
    <p:sldId id="337" r:id="rId5"/>
    <p:sldId id="346" r:id="rId6"/>
    <p:sldId id="338" r:id="rId7"/>
    <p:sldId id="339" r:id="rId8"/>
    <p:sldId id="324" r:id="rId9"/>
    <p:sldId id="347" r:id="rId10"/>
    <p:sldId id="325" r:id="rId11"/>
    <p:sldId id="348" r:id="rId12"/>
    <p:sldId id="349" r:id="rId13"/>
    <p:sldId id="350" r:id="rId14"/>
    <p:sldId id="351" r:id="rId15"/>
    <p:sldId id="352" r:id="rId16"/>
    <p:sldId id="353" r:id="rId17"/>
    <p:sldId id="328" r:id="rId18"/>
    <p:sldId id="329" r:id="rId19"/>
    <p:sldId id="330" r:id="rId20"/>
    <p:sldId id="354" r:id="rId21"/>
    <p:sldId id="331" r:id="rId22"/>
    <p:sldId id="332" r:id="rId23"/>
    <p:sldId id="333" r:id="rId24"/>
  </p:sldIdLst>
  <p:sldSz cx="9144000" cy="6858000" type="screen4x3"/>
  <p:notesSz cx="6881813" cy="100028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9900"/>
    <a:srgbClr val="00CC00"/>
    <a:srgbClr val="00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93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0" tIns="48235" rIns="96470" bIns="48235" numCol="1" anchor="t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0" tIns="48235" rIns="96470" bIns="48235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2775"/>
            <a:ext cx="29829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0" tIns="48235" rIns="96470" bIns="48235" numCol="1" anchor="b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9502775"/>
            <a:ext cx="29813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0" tIns="48235" rIns="96470" bIns="48235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fld id="{A20CC339-61F0-4242-805C-034D1804E5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0" tIns="48235" rIns="96470" bIns="48235" numCol="1" anchor="t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0" tIns="48235" rIns="96470" bIns="48235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41388" y="750888"/>
            <a:ext cx="500062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1388"/>
            <a:ext cx="55054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0" tIns="48235" rIns="96470" bIns="48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1188"/>
            <a:ext cx="29829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0" tIns="48235" rIns="96470" bIns="48235" numCol="1" anchor="b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0" tIns="48235" rIns="96470" bIns="48235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fld id="{B285731D-F335-4CA4-936D-7F239796EC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70928-4230-402E-AE15-6866F85CB366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EA407-1672-453F-BCD4-595C9F33B303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noProof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70" tIns="48235" rIns="96470" bIns="48235" anchor="b"/>
          <a:lstStyle/>
          <a:p>
            <a:pPr algn="r" defTabSz="965200"/>
            <a:fld id="{D74A1900-4EBB-4D55-B4F0-ECE5BD76145E}" type="slidenum">
              <a:rPr lang="fr-FR" sz="1300"/>
              <a:pPr algn="r" defTabSz="965200"/>
              <a:t>11</a:t>
            </a:fld>
            <a:endParaRPr lang="fr-FR" sz="130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70" tIns="48235" rIns="96470" bIns="48235" anchor="b"/>
          <a:lstStyle/>
          <a:p>
            <a:pPr algn="r" defTabSz="965200"/>
            <a:fld id="{1ACA0EFD-619F-4B0A-8AEE-42A6DE26D832}" type="slidenum">
              <a:rPr lang="fr-FR" sz="1300"/>
              <a:pPr algn="r" defTabSz="965200"/>
              <a:t>12</a:t>
            </a:fld>
            <a:endParaRPr lang="fr-FR" sz="130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70" tIns="48235" rIns="96470" bIns="48235" anchor="b"/>
          <a:lstStyle/>
          <a:p>
            <a:pPr algn="r" defTabSz="965200"/>
            <a:fld id="{E96D859F-9D7C-4950-9C78-FA74F64180F6}" type="slidenum">
              <a:rPr lang="fr-FR" sz="1300"/>
              <a:pPr algn="r" defTabSz="965200"/>
              <a:t>13</a:t>
            </a:fld>
            <a:endParaRPr lang="fr-FR" sz="130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70" tIns="48235" rIns="96470" bIns="48235" anchor="b"/>
          <a:lstStyle/>
          <a:p>
            <a:pPr algn="r" defTabSz="965200"/>
            <a:fld id="{8E092E45-F41A-4D53-A411-273B47232A83}" type="slidenum">
              <a:rPr lang="fr-FR" sz="1300"/>
              <a:pPr algn="r" defTabSz="965200"/>
              <a:t>14</a:t>
            </a:fld>
            <a:endParaRPr lang="fr-FR" sz="130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70" tIns="48235" rIns="96470" bIns="48235" anchor="b"/>
          <a:lstStyle/>
          <a:p>
            <a:pPr algn="r" defTabSz="965200"/>
            <a:fld id="{FD00AC6B-AEE2-44C3-86B4-73780CE3A728}" type="slidenum">
              <a:rPr lang="fr-FR" sz="1300"/>
              <a:pPr algn="r" defTabSz="965200"/>
              <a:t>15</a:t>
            </a:fld>
            <a:endParaRPr lang="fr-FR" sz="130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7167C-13BE-43BF-9087-A0A4D4242D2E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noProof="1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60B70-048E-4FE4-9695-3ADD2A569E5A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noProof="1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90B4C-FB90-44B1-8C02-FDEC9AB6EB07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noProof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2364A-CEB7-4347-8732-8E6347557AB8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5C52B-7358-46AC-BC2C-00E44174F395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noProof="1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02E17-9F6D-47D7-8F0D-BA4676DD9345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noProof="1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7164B-6B3E-46DD-9381-1CDC82636313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3EC879-1045-46E4-A654-A9513779C1BD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CB47E-BB39-4D59-825E-74BE156EDD4F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70" tIns="48235" rIns="96470" bIns="48235" anchor="b"/>
          <a:lstStyle/>
          <a:p>
            <a:pPr algn="r" defTabSz="965200"/>
            <a:fld id="{6224D7FC-FC6D-4056-8D1C-5DA0B74427B6}" type="slidenum">
              <a:rPr lang="fr-FR" sz="1300"/>
              <a:pPr algn="r" defTabSz="965200"/>
              <a:t>5</a:t>
            </a:fld>
            <a:endParaRPr lang="fr-FR" sz="130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88961-DBD8-48C4-A0CD-21836BAD7F1A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FB1F0-3FCD-4365-82B0-8D67F7B77E6D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228E4-93D8-4C11-BC98-06DAF351E248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noProof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FE4D7-A1A4-44FD-9911-4CF704C6AE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89B53-14DB-4B3F-B342-0BF53F51A3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D952A-441B-488F-B96D-C9748BA61D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6BE1C-010C-40DF-AA8A-F0BD5E05D7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C34F7-672F-406C-9611-DF673458F3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55859-4039-412F-870F-0F4536D233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8E321-1016-4386-A175-1A482A0A2D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295A4-7F8B-4CD1-8D2D-6F94EB6DF3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B14C5-5150-46A5-810A-59488D3752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91269-B2A5-4330-AA0A-FBD1FF53EE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6F200-9794-43AF-8460-68574FCA2F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D98D0-BBD2-4F4E-826D-5A03D372E7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5E0EF5D-9D48-4FBD-949C-22267B5A7B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Picture 7" descr="OLAlogo1"/>
          <p:cNvPicPr>
            <a:picLocks noChangeAspect="1" noChangeArrowheads="1"/>
          </p:cNvPicPr>
          <p:nvPr userDrawn="1"/>
        </p:nvPicPr>
        <p:blipFill>
          <a:blip r:embed="rId1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8763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7924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2051" name="Picture 5" descr="logo_ola"/>
          <p:cNvPicPr>
            <a:picLocks noChangeAspect="1" noChangeArrowheads="1"/>
          </p:cNvPicPr>
          <p:nvPr/>
        </p:nvPicPr>
        <p:blipFill>
          <a:blip r:embed="rId3">
            <a:lum bright="42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339975" y="6216650"/>
            <a:ext cx="6415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b="1" i="1"/>
              <a:t>Observatory on Local Autonomy</a:t>
            </a:r>
            <a:endParaRPr lang="fr-FR" sz="3600" b="1"/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2824163" y="280988"/>
            <a:ext cx="6319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2700338" y="0"/>
            <a:ext cx="6443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b="1">
                <a:solidFill>
                  <a:srgbClr val="FF3300"/>
                </a:solidFill>
              </a:rPr>
              <a:t>Local Government in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ogo_ola"/>
          <p:cNvPicPr>
            <a:picLocks noChangeAspect="1" noChangeArrowheads="1"/>
          </p:cNvPicPr>
          <p:nvPr/>
        </p:nvPicPr>
        <p:blipFill>
          <a:blip r:embed="rId3">
            <a:lum bright="78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00563" y="4581525"/>
            <a:ext cx="4643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noProof="1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fr-FR" sz="4000" b="1" smtClean="0">
                <a:solidFill>
                  <a:srgbClr val="FF3300"/>
                </a:solidFill>
              </a:rPr>
              <a:t>Basic Datas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5105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endParaRPr lang="fr-FR" sz="20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400" smtClean="0"/>
              <a:t>Local authorities are listed in </a:t>
            </a:r>
            <a:r>
              <a:rPr lang="en-GB" sz="2400" b="1" smtClean="0"/>
              <a:t>the French Constitution</a:t>
            </a:r>
            <a:r>
              <a:rPr lang="en-GB" sz="2400" smtClean="0"/>
              <a:t> (</a:t>
            </a:r>
            <a:r>
              <a:rPr lang="en-GB" sz="2400" b="1" smtClean="0"/>
              <a:t>Article 72, </a:t>
            </a:r>
            <a:r>
              <a:rPr lang="en-GB" sz="2400" smtClean="0"/>
              <a:t>paragraph 1)</a:t>
            </a:r>
            <a:endParaRPr lang="en-GB" sz="2400" b="1" smtClean="0"/>
          </a:p>
          <a:p>
            <a:pPr marL="609600" indent="-609600" eaLnBrk="1" hangingPunct="1">
              <a:lnSpc>
                <a:spcPct val="90000"/>
              </a:lnSpc>
            </a:pPr>
            <a:endParaRPr lang="en-GB" sz="2400" b="1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400" smtClean="0"/>
              <a:t>The Constitution determines the types and numbers of local authorities in the French Republic: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GB" sz="24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sz="2400" b="1" smtClean="0"/>
              <a:t>36 686 </a:t>
            </a:r>
            <a:r>
              <a:rPr lang="en-GB" sz="2400" smtClean="0"/>
              <a:t>‘</a:t>
            </a:r>
            <a:r>
              <a:rPr lang="en-GB" sz="2400" b="1" smtClean="0"/>
              <a:t>communes’ (</a:t>
            </a:r>
            <a:r>
              <a:rPr lang="en-GB" sz="2400" smtClean="0"/>
              <a:t>municipalities)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sz="2400" b="1" smtClean="0"/>
              <a:t>100</a:t>
            </a:r>
            <a:r>
              <a:rPr lang="en-GB" sz="2400" smtClean="0"/>
              <a:t> </a:t>
            </a:r>
            <a:r>
              <a:rPr lang="en-GB" sz="2400" b="1" smtClean="0"/>
              <a:t>‘départements’</a:t>
            </a:r>
            <a:r>
              <a:rPr lang="en-GB" sz="2400" smtClean="0"/>
              <a:t> (provinces)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sz="2400" b="1" smtClean="0"/>
              <a:t>26 regions</a:t>
            </a:r>
            <a:r>
              <a:rPr lang="en-GB" sz="2400" smtClean="0"/>
              <a:t> (including Corsica)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sz="2400" b="1" smtClean="0"/>
              <a:t>Overseas authorities</a:t>
            </a:r>
            <a:endParaRPr lang="en-GB" sz="24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(current situation, </a:t>
            </a:r>
            <a:r>
              <a:rPr lang="en-GB" sz="2400" b="1" smtClean="0"/>
              <a:t>1st January 2009</a:t>
            </a:r>
            <a:r>
              <a:rPr lang="en-GB" sz="24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logo_ola"/>
          <p:cNvPicPr>
            <a:picLocks noChangeAspect="1" noChangeArrowheads="1"/>
          </p:cNvPicPr>
          <p:nvPr/>
        </p:nvPicPr>
        <p:blipFill>
          <a:blip r:embed="rId3">
            <a:lum bright="78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FF3300"/>
                </a:solidFill>
              </a:rPr>
              <a:t>Traditional local authorities’ </a:t>
            </a:r>
            <a:br>
              <a:rPr lang="en-GB" sz="4000" b="1" smtClean="0">
                <a:solidFill>
                  <a:srgbClr val="FF3300"/>
                </a:solidFill>
              </a:rPr>
            </a:br>
            <a:r>
              <a:rPr lang="en-GB" sz="4000" b="1" smtClean="0">
                <a:solidFill>
                  <a:srgbClr val="FF3300"/>
                </a:solidFill>
              </a:rPr>
              <a:t>structure (1)</a:t>
            </a:r>
          </a:p>
        </p:txBody>
      </p:sp>
      <p:sp>
        <p:nvSpPr>
          <p:cNvPr id="6554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/>
            <a:endParaRPr lang="fr-FR" sz="2800" smtClean="0"/>
          </a:p>
          <a:p>
            <a:pPr eaLnBrk="1" hangingPunct="1"/>
            <a:endParaRPr lang="fr-FR" sz="2800" smtClean="0"/>
          </a:p>
        </p:txBody>
      </p:sp>
      <p:sp>
        <p:nvSpPr>
          <p:cNvPr id="65541" name="Rectangle 6"/>
          <p:cNvSpPr>
            <a:spLocks noChangeArrowheads="1"/>
          </p:cNvSpPr>
          <p:nvPr/>
        </p:nvSpPr>
        <p:spPr bwMode="auto">
          <a:xfrm>
            <a:off x="827088" y="2205038"/>
            <a:ext cx="792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Each local authority has a </a:t>
            </a:r>
            <a:r>
              <a:rPr lang="en-GB" b="1"/>
              <a:t>deliberative</a:t>
            </a:r>
            <a:r>
              <a:rPr lang="en-GB"/>
              <a:t> and an </a:t>
            </a:r>
            <a:r>
              <a:rPr lang="en-GB" b="1"/>
              <a:t>executive body</a:t>
            </a:r>
          </a:p>
        </p:txBody>
      </p:sp>
      <p:graphicFrame>
        <p:nvGraphicFramePr>
          <p:cNvPr id="208993" name="Group 97"/>
          <p:cNvGraphicFramePr>
            <a:graphicFrameLocks noGrp="1"/>
          </p:cNvGraphicFramePr>
          <p:nvPr>
            <p:ph sz="half" idx="4294967295"/>
          </p:nvPr>
        </p:nvGraphicFramePr>
        <p:xfrm>
          <a:off x="827088" y="3141663"/>
          <a:ext cx="7631112" cy="3293745"/>
        </p:xfrm>
        <a:graphic>
          <a:graphicData uri="http://schemas.openxmlformats.org/drawingml/2006/table">
            <a:tbl>
              <a:tblPr/>
              <a:tblGrid>
                <a:gridCol w="2543175"/>
                <a:gridCol w="2544762"/>
                <a:gridCol w="2543175"/>
              </a:tblGrid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deliberative body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executive body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Commune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municipal council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mayor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département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‘general’ council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president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 the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‘general’ council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Region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regional council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president of the regional council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logo_ola"/>
          <p:cNvPicPr>
            <a:picLocks noChangeAspect="1" noChangeArrowheads="1"/>
          </p:cNvPicPr>
          <p:nvPr/>
        </p:nvPicPr>
        <p:blipFill>
          <a:blip r:embed="rId3">
            <a:lum bright="78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4500563" y="4581525"/>
            <a:ext cx="4643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FF3300"/>
                </a:solidFill>
              </a:rPr>
              <a:t>Traditional local authorities’ structure (2)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827088" y="2205038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b="1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755650" y="1844675"/>
            <a:ext cx="76327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Deliberative bodies</a:t>
            </a:r>
            <a:r>
              <a:rPr lang="en-GB"/>
              <a:t> are directly elected for </a:t>
            </a:r>
            <a:r>
              <a:rPr lang="en-GB" b="1"/>
              <a:t>six years</a:t>
            </a:r>
          </a:p>
          <a:p>
            <a:endParaRPr lang="en-GB" b="1"/>
          </a:p>
          <a:p>
            <a:r>
              <a:rPr lang="en-GB"/>
              <a:t>Local government law is developing and gradually opposition (minority) political party groups are being granted </a:t>
            </a:r>
            <a:r>
              <a:rPr lang="en-GB" b="1"/>
              <a:t>a new status and new means</a:t>
            </a:r>
            <a:endParaRPr lang="en-GB"/>
          </a:p>
          <a:p>
            <a:endParaRPr lang="en-GB" b="1"/>
          </a:p>
          <a:p>
            <a:r>
              <a:rPr lang="en-GB" b="1"/>
              <a:t>Executive bodies</a:t>
            </a:r>
            <a:r>
              <a:rPr lang="en-GB"/>
              <a:t> are elected by and within the deliberative bodies, therefore </a:t>
            </a:r>
            <a:r>
              <a:rPr lang="en-GB" b="1"/>
              <a:t>indirectly</a:t>
            </a:r>
          </a:p>
          <a:p>
            <a:endParaRPr lang="en-GB" b="1"/>
          </a:p>
          <a:p>
            <a:r>
              <a:rPr lang="en-GB"/>
              <a:t>Slowly but steadily a specific </a:t>
            </a:r>
            <a:r>
              <a:rPr lang="en-GB" b="1"/>
              <a:t>status of</a:t>
            </a:r>
            <a:r>
              <a:rPr lang="en-GB"/>
              <a:t> </a:t>
            </a:r>
            <a:r>
              <a:rPr lang="en-GB" b="1"/>
              <a:t>local ‘representatives’ </a:t>
            </a:r>
            <a:r>
              <a:rPr lang="en-GB"/>
              <a:t>is being created in order to overcome the </a:t>
            </a:r>
            <a:r>
              <a:rPr lang="en-GB" b="1"/>
              <a:t>accumulation of mandates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logo_ola"/>
          <p:cNvPicPr>
            <a:picLocks noChangeAspect="1" noChangeArrowheads="1"/>
          </p:cNvPicPr>
          <p:nvPr/>
        </p:nvPicPr>
        <p:blipFill>
          <a:blip r:embed="rId3">
            <a:lum bright="78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500563" y="4581525"/>
            <a:ext cx="4643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FF3300"/>
                </a:solidFill>
              </a:rPr>
              <a:t>Local government responsibilities (1)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827088" y="2205038"/>
            <a:ext cx="7921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The </a:t>
            </a:r>
            <a:r>
              <a:rPr lang="en-GB" b="1"/>
              <a:t>region </a:t>
            </a:r>
            <a:r>
              <a:rPr lang="en-GB"/>
              <a:t>is in charge of:</a:t>
            </a:r>
          </a:p>
          <a:p>
            <a:pPr lvl="1"/>
            <a:endParaRPr lang="en-GB"/>
          </a:p>
          <a:p>
            <a:pPr lvl="1"/>
            <a:r>
              <a:rPr lang="en-GB"/>
              <a:t>Economic development</a:t>
            </a:r>
          </a:p>
          <a:p>
            <a:pPr lvl="1"/>
            <a:endParaRPr lang="en-GB"/>
          </a:p>
          <a:p>
            <a:pPr lvl="1"/>
            <a:r>
              <a:rPr lang="en-GB"/>
              <a:t>Vocational training</a:t>
            </a:r>
          </a:p>
          <a:p>
            <a:pPr lvl="1"/>
            <a:endParaRPr lang="en-GB"/>
          </a:p>
          <a:p>
            <a:pPr lvl="1"/>
            <a:r>
              <a:rPr lang="en-GB"/>
              <a:t>Spatial planning</a:t>
            </a:r>
          </a:p>
          <a:p>
            <a:pPr lvl="1"/>
            <a:endParaRPr lang="en-GB"/>
          </a:p>
          <a:p>
            <a:pPr lvl="1"/>
            <a:r>
              <a:rPr lang="en-GB"/>
              <a:t>Secondary school maintanance</a:t>
            </a:r>
          </a:p>
          <a:p>
            <a:pPr lvl="1"/>
            <a:endParaRPr lang="en-GB"/>
          </a:p>
          <a:p>
            <a:pPr lvl="1"/>
            <a:r>
              <a:rPr lang="en-GB"/>
              <a:t>Environment and culture</a:t>
            </a:r>
          </a:p>
          <a:p>
            <a:pPr lvl="1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logo_ola"/>
          <p:cNvPicPr>
            <a:picLocks noChangeAspect="1" noChangeArrowheads="1"/>
          </p:cNvPicPr>
          <p:nvPr/>
        </p:nvPicPr>
        <p:blipFill>
          <a:blip r:embed="rId3">
            <a:lum bright="78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500563" y="4581525"/>
            <a:ext cx="4643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FF3300"/>
                </a:solidFill>
              </a:rPr>
              <a:t>Local responsibilities (2)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827088" y="2205038"/>
            <a:ext cx="79216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i="1"/>
              <a:t>Départements</a:t>
            </a:r>
            <a:r>
              <a:rPr lang="en-GB" sz="2800"/>
              <a:t>’ core activities are </a:t>
            </a:r>
            <a:r>
              <a:rPr lang="en-GB" sz="2800" b="1"/>
              <a:t>social policies</a:t>
            </a:r>
            <a:r>
              <a:rPr lang="en-GB" sz="2800"/>
              <a:t> and </a:t>
            </a:r>
            <a:r>
              <a:rPr lang="en-GB" sz="2800" b="1"/>
              <a:t>sustainable development</a:t>
            </a:r>
            <a:r>
              <a:rPr lang="en-GB" sz="2800"/>
              <a:t>.</a:t>
            </a:r>
          </a:p>
          <a:p>
            <a:endParaRPr lang="en-GB" sz="2800" b="1"/>
          </a:p>
          <a:p>
            <a:r>
              <a:rPr lang="en-GB" sz="2800" b="1"/>
              <a:t>Municipalities </a:t>
            </a:r>
            <a:r>
              <a:rPr lang="en-GB" sz="2800"/>
              <a:t>are mainly in charge of </a:t>
            </a:r>
            <a:r>
              <a:rPr lang="en-GB" sz="2800" b="1"/>
              <a:t>local services</a:t>
            </a:r>
            <a:r>
              <a:rPr lang="en-GB" sz="2800"/>
              <a:t> in order to meet the local communities’ needs (e.g. primary school, waste disposal, water system, public lightning,...). Together with the local </a:t>
            </a:r>
            <a:r>
              <a:rPr lang="en-GB" sz="2800" b="1"/>
              <a:t>police</a:t>
            </a:r>
            <a:r>
              <a:rPr lang="en-GB" sz="2800"/>
              <a:t>, they are also responsible for </a:t>
            </a:r>
            <a:r>
              <a:rPr lang="en-GB" sz="2800" b="1"/>
              <a:t>law and order</a:t>
            </a:r>
            <a:r>
              <a:rPr lang="en-GB" sz="28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logo_ola"/>
          <p:cNvPicPr>
            <a:picLocks noChangeAspect="1" noChangeArrowheads="1"/>
          </p:cNvPicPr>
          <p:nvPr/>
        </p:nvPicPr>
        <p:blipFill>
          <a:blip r:embed="rId3">
            <a:lum bright="78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500563" y="4581525"/>
            <a:ext cx="4643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FF3300"/>
                </a:solidFill>
              </a:rPr>
              <a:t>Control over Local Authorities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755650" y="1916113"/>
            <a:ext cx="79216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Article 72</a:t>
            </a:r>
            <a:r>
              <a:rPr lang="en-GB"/>
              <a:t>, paragraphe 6 of the </a:t>
            </a:r>
            <a:r>
              <a:rPr lang="en-GB" b="1"/>
              <a:t>French Constitution</a:t>
            </a:r>
            <a:r>
              <a:rPr lang="en-GB"/>
              <a:t> : </a:t>
            </a:r>
          </a:p>
          <a:p>
            <a:r>
              <a:rPr lang="en-GB"/>
              <a:t>‘</a:t>
            </a:r>
            <a:r>
              <a:rPr lang="en-GB" i="1"/>
              <a:t>In the territorial communities of the Republic, central government is represented by a </a:t>
            </a:r>
            <a:r>
              <a:rPr lang="en-GB"/>
              <a:t>préfet</a:t>
            </a:r>
            <a:r>
              <a:rPr lang="en-GB" i="1"/>
              <a:t> who represents each Government member and who will be responsible for national interests, administrative supervisions and compliance with the law</a:t>
            </a:r>
            <a:r>
              <a:rPr lang="en-GB"/>
              <a:t>’. </a:t>
            </a:r>
          </a:p>
          <a:p>
            <a:endParaRPr lang="en-GB"/>
          </a:p>
          <a:p>
            <a:r>
              <a:rPr lang="en-GB" b="1"/>
              <a:t>Local finances</a:t>
            </a:r>
            <a:r>
              <a:rPr lang="en-GB"/>
              <a:t> are controlled by the </a:t>
            </a:r>
            <a:r>
              <a:rPr lang="en-GB" b="1"/>
              <a:t>Regional Courts of Accounts</a:t>
            </a:r>
            <a:r>
              <a:rPr lang="en-GB"/>
              <a:t> under the supervision of the </a:t>
            </a:r>
            <a:r>
              <a:rPr lang="en-GB" b="1"/>
              <a:t>national Court of Accounts</a:t>
            </a:r>
            <a:r>
              <a:rPr lang="en-GB"/>
              <a:t>.</a:t>
            </a:r>
            <a:endParaRPr lang="en-GB" b="1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6613"/>
            <a:ext cx="7772400" cy="5259387"/>
          </a:xfrm>
        </p:spPr>
        <p:txBody>
          <a:bodyPr/>
          <a:lstStyle/>
          <a:p>
            <a:pPr algn="ctr">
              <a:buFontTx/>
              <a:buNone/>
            </a:pPr>
            <a:endParaRPr lang="en-GB" sz="5000" b="1" smtClean="0">
              <a:solidFill>
                <a:srgbClr val="FF3300"/>
              </a:solidFill>
            </a:endParaRPr>
          </a:p>
          <a:p>
            <a:pPr algn="ctr">
              <a:buFontTx/>
              <a:buNone/>
            </a:pPr>
            <a:r>
              <a:rPr lang="en-GB" sz="5000" b="1" smtClean="0">
                <a:solidFill>
                  <a:srgbClr val="FF3300"/>
                </a:solidFill>
              </a:rPr>
              <a:t>Special statuses </a:t>
            </a:r>
          </a:p>
          <a:p>
            <a:pPr algn="ctr">
              <a:buFontTx/>
              <a:buNone/>
            </a:pPr>
            <a:r>
              <a:rPr lang="en-GB" sz="5000" b="1" smtClean="0">
                <a:solidFill>
                  <a:srgbClr val="FF3300"/>
                </a:solidFill>
              </a:rPr>
              <a:t>for some </a:t>
            </a:r>
          </a:p>
          <a:p>
            <a:pPr algn="ctr">
              <a:buFontTx/>
              <a:buNone/>
            </a:pPr>
            <a:r>
              <a:rPr lang="en-GB" sz="5000" b="1" smtClean="0">
                <a:solidFill>
                  <a:srgbClr val="FF3300"/>
                </a:solidFill>
              </a:rPr>
              <a:t>local authorities</a:t>
            </a:r>
            <a:endParaRPr lang="fr-FR" sz="5000" b="1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ogo_ola"/>
          <p:cNvPicPr>
            <a:picLocks noChangeAspect="1" noChangeArrowheads="1"/>
          </p:cNvPicPr>
          <p:nvPr/>
        </p:nvPicPr>
        <p:blipFill>
          <a:blip r:embed="rId3">
            <a:lum bright="78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00563" y="4581525"/>
            <a:ext cx="4643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noProof="1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FF3300"/>
                </a:solidFill>
              </a:rPr>
              <a:t>Local authorities with </a:t>
            </a:r>
            <a:br>
              <a:rPr lang="en-GB" sz="4000" b="1" smtClean="0">
                <a:solidFill>
                  <a:srgbClr val="FF3300"/>
                </a:solidFill>
              </a:rPr>
            </a:br>
            <a:r>
              <a:rPr lang="en-GB" sz="4000" b="1" smtClean="0">
                <a:solidFill>
                  <a:srgbClr val="FF3300"/>
                </a:solidFill>
              </a:rPr>
              <a:t>a special status (1)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898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sz="2400" smtClean="0"/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3 cities have had a specific status since </a:t>
            </a:r>
            <a:r>
              <a:rPr lang="en-GB" sz="2400" b="1" smtClean="0"/>
              <a:t>1982</a:t>
            </a:r>
            <a:r>
              <a:rPr lang="en-GB" sz="2400" smtClean="0"/>
              <a:t>: </a:t>
            </a:r>
            <a:r>
              <a:rPr lang="en-GB" sz="2400" b="1" smtClean="0"/>
              <a:t>Paris</a:t>
            </a:r>
            <a:r>
              <a:rPr lang="en-GB" sz="2400" smtClean="0"/>
              <a:t>,</a:t>
            </a:r>
            <a:r>
              <a:rPr lang="en-GB" sz="2400" b="1" smtClean="0"/>
              <a:t> Lyon </a:t>
            </a:r>
            <a:r>
              <a:rPr lang="en-GB" sz="2400" smtClean="0"/>
              <a:t>and</a:t>
            </a:r>
            <a:r>
              <a:rPr lang="en-GB" sz="2400" b="1" smtClean="0"/>
              <a:t> Marseille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b="1" smtClean="0"/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4‘</a:t>
            </a:r>
            <a:r>
              <a:rPr lang="en-GB" sz="2400" b="1" smtClean="0"/>
              <a:t>départements </a:t>
            </a:r>
            <a:r>
              <a:rPr lang="en-GB" sz="2400" smtClean="0"/>
              <a:t>have a special status: the so called ‘</a:t>
            </a:r>
            <a:r>
              <a:rPr lang="en-GB" sz="2400" b="1" smtClean="0"/>
              <a:t>D.O.M</a:t>
            </a:r>
            <a:r>
              <a:rPr lang="en-GB" sz="2400" smtClean="0"/>
              <a:t>’</a:t>
            </a:r>
            <a:r>
              <a:rPr lang="en-GB" sz="2400" b="1" smtClean="0"/>
              <a:t> </a:t>
            </a:r>
            <a:r>
              <a:rPr lang="en-GB" sz="2400" smtClean="0"/>
              <a:t>(</a:t>
            </a:r>
            <a:r>
              <a:rPr lang="en-GB" sz="2400" i="1" smtClean="0"/>
              <a:t>Département d’outre-mer</a:t>
            </a:r>
            <a:r>
              <a:rPr lang="en-GB" sz="2400" smtClean="0"/>
              <a:t>, overseas provinces), namely Guadeloupe, Martinique, Ile of La Réunion and French Guiana.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	After a positive referendum on 29 March 2009, </a:t>
            </a:r>
            <a:r>
              <a:rPr lang="en-GB" sz="2400" b="1" smtClean="0"/>
              <a:t> will be the</a:t>
            </a:r>
            <a:r>
              <a:rPr lang="en-GB" sz="2400" smtClean="0"/>
              <a:t> </a:t>
            </a:r>
            <a:r>
              <a:rPr lang="en-GB" sz="2400" b="1" smtClean="0"/>
              <a:t>5th DOM</a:t>
            </a:r>
            <a:r>
              <a:rPr lang="en-GB" sz="2400" smtClean="0"/>
              <a:t> from </a:t>
            </a:r>
            <a:r>
              <a:rPr lang="en-GB" sz="2400" b="1" smtClean="0"/>
              <a:t>2011</a:t>
            </a:r>
            <a:r>
              <a:rPr lang="en-GB" sz="2400" smtClean="0"/>
              <a:t> on.</a:t>
            </a:r>
            <a:endParaRPr lang="en-GB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ogo_ola"/>
          <p:cNvPicPr>
            <a:picLocks noChangeAspect="1" noChangeArrowheads="1"/>
          </p:cNvPicPr>
          <p:nvPr/>
        </p:nvPicPr>
        <p:blipFill>
          <a:blip r:embed="rId3">
            <a:lum bright="78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00563" y="4581525"/>
            <a:ext cx="4643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noProof="1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FF3300"/>
                </a:solidFill>
              </a:rPr>
              <a:t>Local authorities with </a:t>
            </a:r>
            <a:br>
              <a:rPr lang="en-GB" sz="4000" b="1" smtClean="0">
                <a:solidFill>
                  <a:srgbClr val="FF3300"/>
                </a:solidFill>
              </a:rPr>
            </a:br>
            <a:r>
              <a:rPr lang="en-GB" sz="4000" b="1" smtClean="0">
                <a:solidFill>
                  <a:srgbClr val="FF3300"/>
                </a:solidFill>
              </a:rPr>
              <a:t>special status (2)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23850" y="2205038"/>
            <a:ext cx="85344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Some R</a:t>
            </a:r>
            <a:r>
              <a:rPr lang="en-GB" b="1"/>
              <a:t>egional Councils </a:t>
            </a:r>
            <a:r>
              <a:rPr lang="en-GB"/>
              <a:t>have a special status: </a:t>
            </a:r>
          </a:p>
          <a:p>
            <a:pPr>
              <a:buFontTx/>
              <a:buChar char="•"/>
            </a:pPr>
            <a:r>
              <a:rPr lang="en-GB"/>
              <a:t> </a:t>
            </a:r>
            <a:r>
              <a:rPr lang="en-GB" b="1"/>
              <a:t>Corsica</a:t>
            </a:r>
            <a:endParaRPr lang="en-GB" sz="2800" b="1"/>
          </a:p>
          <a:p>
            <a:pPr>
              <a:buFontTx/>
              <a:buChar char="•"/>
            </a:pPr>
            <a:r>
              <a:rPr lang="en-GB" b="1"/>
              <a:t> Ile-de-France</a:t>
            </a:r>
            <a:r>
              <a:rPr lang="en-GB"/>
              <a:t> (Paris area)</a:t>
            </a:r>
          </a:p>
          <a:p>
            <a:pPr>
              <a:buFontTx/>
              <a:buChar char="•"/>
            </a:pPr>
            <a:r>
              <a:rPr lang="en-GB"/>
              <a:t> </a:t>
            </a:r>
            <a:r>
              <a:rPr lang="en-GB" b="1"/>
              <a:t>ROMs</a:t>
            </a:r>
            <a:r>
              <a:rPr lang="en-GB" b="1" i="1"/>
              <a:t> (‘Régions d’outre-mer</a:t>
            </a:r>
            <a:r>
              <a:rPr lang="en-GB" b="1"/>
              <a:t>’</a:t>
            </a:r>
            <a:r>
              <a:rPr lang="en-GB"/>
              <a:t>,</a:t>
            </a:r>
            <a:r>
              <a:rPr lang="en-GB" b="1" i="1"/>
              <a:t> </a:t>
            </a:r>
            <a:r>
              <a:rPr lang="en-GB"/>
              <a:t>overseas regions): </a:t>
            </a:r>
            <a:r>
              <a:rPr lang="en-GB" i="1"/>
              <a:t>ROMs</a:t>
            </a:r>
            <a:r>
              <a:rPr lang="en-GB"/>
              <a:t> have the same areas as </a:t>
            </a:r>
            <a:r>
              <a:rPr lang="en-GB" i="1"/>
              <a:t>DOMs</a:t>
            </a:r>
            <a:r>
              <a:rPr lang="en-GB"/>
              <a:t> except that </a:t>
            </a:r>
            <a:r>
              <a:rPr lang="en-GB" b="1"/>
              <a:t>ROMs are composed of one sole ‘département’ </a:t>
            </a:r>
          </a:p>
          <a:p>
            <a:r>
              <a:rPr lang="en-GB" b="1"/>
              <a:t>After rgional referendums (January 2010) Guadalupe and Martinique will unitary authorities with a new status which shall be created along with the reform for overseas authorities (expected in 2010-2011)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ogo_ola"/>
          <p:cNvPicPr>
            <a:picLocks noChangeAspect="1" noChangeArrowheads="1"/>
          </p:cNvPicPr>
          <p:nvPr/>
        </p:nvPicPr>
        <p:blipFill>
          <a:blip r:embed="rId3">
            <a:lum bright="78000" contrast="18000"/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00563" y="4581525"/>
            <a:ext cx="4643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noProof="1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3300"/>
                </a:solidFill>
              </a:rPr>
              <a:t>Local authorities </a:t>
            </a:r>
            <a:br>
              <a:rPr lang="fr-FR" sz="3600" b="1" smtClean="0">
                <a:solidFill>
                  <a:srgbClr val="FF3300"/>
                </a:solidFill>
              </a:rPr>
            </a:br>
            <a:r>
              <a:rPr lang="fr-FR" sz="3600" b="1" smtClean="0">
                <a:solidFill>
                  <a:srgbClr val="FF3300"/>
                </a:solidFill>
              </a:rPr>
              <a:t>with a special status (3)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52400" y="1844675"/>
            <a:ext cx="88392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600" b="1"/>
              <a:t>COMs: Collectivités d’outre-mer </a:t>
            </a:r>
            <a:r>
              <a:rPr lang="en-GB" sz="2600"/>
              <a:t>(overseas local authorities)</a:t>
            </a:r>
          </a:p>
          <a:p>
            <a:endParaRPr lang="en-GB" sz="2600"/>
          </a:p>
          <a:p>
            <a:r>
              <a:rPr lang="en-GB" sz="2600"/>
              <a:t>- Near the East African coast: </a:t>
            </a:r>
            <a:r>
              <a:rPr lang="en-GB" sz="2600" b="1"/>
              <a:t>Mayotte</a:t>
            </a:r>
            <a:endParaRPr lang="en-GB" sz="2600"/>
          </a:p>
          <a:p>
            <a:pPr>
              <a:buFontTx/>
              <a:buChar char="-"/>
            </a:pPr>
            <a:r>
              <a:rPr lang="en-GB" sz="2600" b="1"/>
              <a:t> </a:t>
            </a:r>
            <a:r>
              <a:rPr lang="en-GB" sz="2600"/>
              <a:t>Near</a:t>
            </a:r>
            <a:r>
              <a:rPr lang="en-GB" sz="2600" b="1"/>
              <a:t> </a:t>
            </a:r>
            <a:r>
              <a:rPr lang="en-GB" sz="2600"/>
              <a:t>the American continent:</a:t>
            </a:r>
            <a:r>
              <a:rPr lang="en-GB" sz="2600" b="1"/>
              <a:t> Saint Pierre </a:t>
            </a:r>
            <a:r>
              <a:rPr lang="en-GB" sz="2600"/>
              <a:t>and</a:t>
            </a:r>
            <a:r>
              <a:rPr lang="en-GB" sz="2600" b="1"/>
              <a:t> Miquelon </a:t>
            </a:r>
            <a:r>
              <a:rPr lang="en-GB" sz="2600"/>
              <a:t>(near 	</a:t>
            </a:r>
            <a:r>
              <a:rPr lang="en-GB" sz="2600" b="1"/>
              <a:t>Canada</a:t>
            </a:r>
            <a:r>
              <a:rPr lang="en-GB" sz="2600"/>
              <a:t>), </a:t>
            </a:r>
            <a:r>
              <a:rPr lang="en-GB" sz="2600" b="1"/>
              <a:t>Saint-Martin Island </a:t>
            </a:r>
            <a:r>
              <a:rPr lang="en-GB" sz="2600"/>
              <a:t>and</a:t>
            </a:r>
            <a:r>
              <a:rPr lang="en-GB" sz="2600" b="1"/>
              <a:t> Saint-	Barthélémy Island </a:t>
            </a:r>
            <a:r>
              <a:rPr lang="en-GB" sz="2600"/>
              <a:t>(near the</a:t>
            </a:r>
            <a:r>
              <a:rPr lang="en-GB" sz="2600" b="1"/>
              <a:t> West Indies</a:t>
            </a:r>
            <a:r>
              <a:rPr lang="en-GB" sz="2600"/>
              <a:t>)</a:t>
            </a:r>
          </a:p>
          <a:p>
            <a:pPr>
              <a:buFontTx/>
              <a:buChar char="-"/>
            </a:pPr>
            <a:r>
              <a:rPr lang="en-GB" sz="2600"/>
              <a:t> Close to the North and South Pole: </a:t>
            </a:r>
            <a:r>
              <a:rPr lang="en-GB" sz="2600" b="1"/>
              <a:t>French Southern and 	Antarctic Lands</a:t>
            </a:r>
            <a:endParaRPr lang="en-GB" sz="2600"/>
          </a:p>
          <a:p>
            <a:pPr>
              <a:buFontTx/>
              <a:buChar char="-"/>
            </a:pPr>
            <a:r>
              <a:rPr lang="en-GB" sz="2600"/>
              <a:t> In Oceania : </a:t>
            </a:r>
            <a:r>
              <a:rPr lang="en-GB" sz="2600" b="1"/>
              <a:t>French Polynesia</a:t>
            </a:r>
            <a:r>
              <a:rPr lang="en-GB" sz="2600"/>
              <a:t>, </a:t>
            </a:r>
            <a:r>
              <a:rPr lang="en-GB" sz="2600" b="1"/>
              <a:t>New Caledonia</a:t>
            </a:r>
            <a:r>
              <a:rPr lang="en-GB" sz="2600"/>
              <a:t> (title XIII of 	the French Constitution), </a:t>
            </a:r>
            <a:r>
              <a:rPr lang="en-GB" sz="2600" b="1"/>
              <a:t>Wallis-and-Futuna Islands</a:t>
            </a:r>
            <a:r>
              <a:rPr lang="en-GB" sz="2600"/>
              <a:t> and 	the</a:t>
            </a:r>
            <a:r>
              <a:rPr lang="en-GB" sz="2600" b="1"/>
              <a:t> Clipperton Island</a:t>
            </a:r>
          </a:p>
          <a:p>
            <a:pPr>
              <a:buFontTx/>
              <a:buChar char="-"/>
            </a:pPr>
            <a:endParaRPr lang="en-GB" sz="2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7620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95288" y="908050"/>
            <a:ext cx="856932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  <a:p>
            <a:r>
              <a:rPr lang="fr-FR">
                <a:solidFill>
                  <a:schemeClr val="accent2"/>
                </a:solidFill>
              </a:rPr>
              <a:t>Initié par des chercheurs de l’Université de Lille 2 (France), OLA est un réseau de recherche scientifique, principalement composé d’universitaires et de hauts-responsables d’administration d’État et de collectivité locale appartenant à chacun des 27 États-membres de l’Union européenne. </a:t>
            </a:r>
          </a:p>
          <a:p>
            <a:r>
              <a:rPr lang="fr-FR"/>
              <a:t>Comme le montre la composition de ces équipes, les domaines universitaires couverts sont volontairement larges puisqu’ils touchent autant au droit, à la science politique, à la sociologie, qu’ à l’histoire, l’économie, la géographie, etc. </a:t>
            </a:r>
          </a:p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3076" name="Picture 4" descr="logo_ola"/>
          <p:cNvPicPr>
            <a:picLocks noChangeAspect="1" noChangeArrowheads="1"/>
          </p:cNvPicPr>
          <p:nvPr/>
        </p:nvPicPr>
        <p:blipFill>
          <a:blip r:embed="rId3">
            <a:lum bright="72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327400" y="4941888"/>
            <a:ext cx="581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b="1">
              <a:solidFill>
                <a:srgbClr val="FF33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FF3300"/>
                </a:solidFill>
              </a:rPr>
              <a:t>Local Self-Government</a:t>
            </a:r>
            <a:br>
              <a:rPr lang="en-GB" sz="4000" b="1" smtClean="0">
                <a:solidFill>
                  <a:srgbClr val="FF3300"/>
                </a:solidFill>
              </a:rPr>
            </a:br>
            <a:r>
              <a:rPr lang="en-GB" sz="4000" b="1" smtClean="0">
                <a:solidFill>
                  <a:srgbClr val="FF3300"/>
                </a:solidFill>
              </a:rPr>
              <a:t>Definition (1)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2800" smtClean="0"/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Local Autonomy is defined by the </a:t>
            </a:r>
            <a:r>
              <a:rPr lang="en-GB" sz="2800" b="1" smtClean="0"/>
              <a:t>1985 European Charter of Local Self-Government</a:t>
            </a:r>
            <a:r>
              <a:rPr lang="en-GB" sz="2800" smtClean="0"/>
              <a:t> (article 3, paragraph 1). It was ratified in France in 2006.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  <a:p>
            <a:pPr eaLnBrk="1" hangingPunct="1">
              <a:lnSpc>
                <a:spcPct val="80000"/>
              </a:lnSpc>
            </a:pPr>
            <a:r>
              <a:rPr lang="en-GB" sz="2800" i="1" smtClean="0"/>
              <a:t>‘Local self‑government denotes the right and the ability of local authorities, within the limits of the law, to regulate and manage a substantial share of public affairs under their own responsibility and in the interests of the local population.’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81075"/>
            <a:ext cx="7772400" cy="5114925"/>
          </a:xfrm>
        </p:spPr>
        <p:txBody>
          <a:bodyPr/>
          <a:lstStyle/>
          <a:p>
            <a:pPr algn="ctr">
              <a:buFontTx/>
              <a:buNone/>
            </a:pPr>
            <a:endParaRPr lang="en-GB" sz="5000" b="1" smtClean="0">
              <a:solidFill>
                <a:srgbClr val="FF3300"/>
              </a:solidFill>
            </a:endParaRPr>
          </a:p>
          <a:p>
            <a:pPr algn="ctr">
              <a:buFontTx/>
              <a:buNone/>
            </a:pPr>
            <a:r>
              <a:rPr lang="en-GB" sz="5000" b="1" smtClean="0">
                <a:solidFill>
                  <a:srgbClr val="FF3300"/>
                </a:solidFill>
              </a:rPr>
              <a:t>Inter-communal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5000" b="1" smtClean="0">
                <a:solidFill>
                  <a:srgbClr val="FF3300"/>
                </a:solidFill>
              </a:rPr>
              <a:t>co-operation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5000" b="1" smtClean="0">
                <a:solidFill>
                  <a:srgbClr val="FF3300"/>
                </a:solidFill>
              </a:rPr>
              <a:t>(joint bodies)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ogo_ola"/>
          <p:cNvPicPr>
            <a:picLocks noChangeAspect="1" noChangeArrowheads="1"/>
          </p:cNvPicPr>
          <p:nvPr/>
        </p:nvPicPr>
        <p:blipFill>
          <a:blip r:embed="rId3">
            <a:lum bright="78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00563" y="4581525"/>
            <a:ext cx="4643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noProof="1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FF3300"/>
                </a:solidFill>
              </a:rPr>
              <a:t>Inter-communal co-operation (1)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827088" y="1905000"/>
            <a:ext cx="79216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France has too many small communes. In order to overcome this problem, special institutions (joint bodies) were created and they are called ‘</a:t>
            </a:r>
            <a:r>
              <a:rPr lang="en-GB" sz="2800" b="1"/>
              <a:t>établissements publics de coopération intercommunale </a:t>
            </a:r>
            <a:r>
              <a:rPr lang="en-GB" sz="2800"/>
              <a:t>(</a:t>
            </a:r>
            <a:r>
              <a:rPr lang="en-GB" sz="2800" b="1"/>
              <a:t>EPCI</a:t>
            </a:r>
            <a:r>
              <a:rPr lang="en-GB" sz="2800"/>
              <a:t>)’. These bodies are public authorities that incorporate several communes.</a:t>
            </a:r>
          </a:p>
          <a:p>
            <a:endParaRPr lang="en-GB" sz="1600"/>
          </a:p>
          <a:p>
            <a:r>
              <a:rPr lang="en-GB" sz="2800"/>
              <a:t>EPCI share common means, especially financial resources, in order to carry out common projects. Their responsibilities are delegated from ‘their’ member-communes.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ogo_ola"/>
          <p:cNvPicPr>
            <a:picLocks noChangeAspect="1" noChangeArrowheads="1"/>
          </p:cNvPicPr>
          <p:nvPr/>
        </p:nvPicPr>
        <p:blipFill>
          <a:blip r:embed="rId3">
            <a:lum bright="78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00563" y="4581525"/>
            <a:ext cx="4643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noProof="1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00125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FF3300"/>
                </a:solidFill>
              </a:rPr>
              <a:t>Inter-communal co-operation </a:t>
            </a:r>
            <a:r>
              <a:rPr lang="en-GB" b="1" smtClean="0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  <a:p>
            <a:pPr lvl="4" eaLnBrk="1" hangingPunct="1"/>
            <a:endParaRPr lang="fr-FR" smtClean="0"/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179388" y="1143000"/>
            <a:ext cx="8763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/>
              <a:t>Various types of inter-communal co-operation</a:t>
            </a:r>
            <a:r>
              <a:rPr lang="en-GB" sz="2800" dirty="0"/>
              <a:t> </a:t>
            </a:r>
          </a:p>
          <a:p>
            <a:pPr algn="ctr">
              <a:defRPr/>
            </a:pPr>
            <a:r>
              <a:rPr lang="en-GB" dirty="0"/>
              <a:t>(figures as from 1</a:t>
            </a:r>
            <a:r>
              <a:rPr lang="en-GB" baseline="30000" dirty="0"/>
              <a:t>st</a:t>
            </a:r>
            <a:r>
              <a:rPr lang="en-GB" dirty="0"/>
              <a:t> January 2010):</a:t>
            </a:r>
          </a:p>
          <a:p>
            <a:pPr>
              <a:defRPr/>
            </a:pPr>
            <a:endParaRPr lang="en-GB" dirty="0"/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GB" dirty="0"/>
              <a:t>Since </a:t>
            </a:r>
            <a:r>
              <a:rPr lang="en-GB" b="1" dirty="0"/>
              <a:t>1890</a:t>
            </a:r>
            <a:r>
              <a:rPr lang="en-GB" dirty="0"/>
              <a:t>: </a:t>
            </a:r>
            <a:r>
              <a:rPr lang="en-GB" b="1" dirty="0"/>
              <a:t>15 903 ‘</a:t>
            </a:r>
            <a:r>
              <a:rPr lang="en-GB" b="1" dirty="0" err="1"/>
              <a:t>Syndicats</a:t>
            </a:r>
            <a:r>
              <a:rPr lang="en-GB" b="1" dirty="0"/>
              <a:t> </a:t>
            </a:r>
            <a:r>
              <a:rPr lang="en-GB" b="1" dirty="0" err="1"/>
              <a:t>intercommunaux</a:t>
            </a:r>
            <a:r>
              <a:rPr lang="en-GB" b="1" dirty="0"/>
              <a:t> à vocation 	unique (SIVU) </a:t>
            </a:r>
            <a:r>
              <a:rPr lang="en-GB" b="1" dirty="0" err="1"/>
              <a:t>ou</a:t>
            </a:r>
            <a:r>
              <a:rPr lang="en-GB" b="1" dirty="0"/>
              <a:t> à vocation multiple (SIVOM</a:t>
            </a:r>
            <a:r>
              <a:rPr lang="en-GB" dirty="0"/>
              <a:t>)’ and ‘</a:t>
            </a:r>
            <a:r>
              <a:rPr lang="en-GB" b="1" dirty="0" err="1"/>
              <a:t>Syndicats</a:t>
            </a:r>
            <a:r>
              <a:rPr lang="en-GB" b="1" dirty="0"/>
              <a:t> </a:t>
            </a:r>
            <a:r>
              <a:rPr lang="en-GB" b="1" dirty="0" err="1"/>
              <a:t>mixtes</a:t>
            </a:r>
            <a:r>
              <a:rPr lang="en-GB" b="1" dirty="0"/>
              <a:t>’</a:t>
            </a:r>
            <a:endParaRPr lang="en-GB" dirty="0"/>
          </a:p>
          <a:p>
            <a:pPr lvl="1">
              <a:defRPr/>
            </a:pPr>
            <a:endParaRPr lang="en-GB" dirty="0"/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GB" b="1" dirty="0"/>
              <a:t> </a:t>
            </a:r>
            <a:r>
              <a:rPr lang="en-GB" dirty="0"/>
              <a:t>Since </a:t>
            </a:r>
            <a:r>
              <a:rPr lang="en-GB" b="1" dirty="0"/>
              <a:t>1966</a:t>
            </a:r>
            <a:r>
              <a:rPr lang="en-GB" dirty="0"/>
              <a:t> (reformed in 1999): </a:t>
            </a:r>
            <a:r>
              <a:rPr lang="en-GB" b="1" dirty="0"/>
              <a:t>16 urban communities </a:t>
            </a:r>
            <a:r>
              <a:rPr lang="en-GB" dirty="0"/>
              <a:t>(incorporating over half a million inhabitants):</a:t>
            </a:r>
            <a:r>
              <a:rPr lang="en-GB" b="1" dirty="0"/>
              <a:t> Lille, Strasbourg, Lyon, etc…</a:t>
            </a:r>
          </a:p>
          <a:p>
            <a:pPr lvl="1">
              <a:defRPr/>
            </a:pPr>
            <a:endParaRPr lang="en-GB" dirty="0"/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/>
              <a:t>     Since </a:t>
            </a:r>
            <a:r>
              <a:rPr lang="en-GB" b="1" dirty="0"/>
              <a:t>1992</a:t>
            </a:r>
            <a:r>
              <a:rPr lang="en-GB" dirty="0"/>
              <a:t>: </a:t>
            </a:r>
            <a:r>
              <a:rPr lang="en-GB" b="1" dirty="0"/>
              <a:t>2406 ‘</a:t>
            </a:r>
            <a:r>
              <a:rPr lang="en-GB" b="1" dirty="0" err="1"/>
              <a:t>communautés</a:t>
            </a:r>
            <a:r>
              <a:rPr lang="en-GB" b="1" dirty="0"/>
              <a:t> de communes’</a:t>
            </a:r>
          </a:p>
          <a:p>
            <a:pPr lvl="1">
              <a:defRPr/>
            </a:pPr>
            <a:endParaRPr lang="en-GB" b="1" dirty="0"/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/>
              <a:t>      Since </a:t>
            </a:r>
            <a:r>
              <a:rPr lang="en-GB" b="1" dirty="0"/>
              <a:t>1999:</a:t>
            </a:r>
            <a:r>
              <a:rPr lang="en-GB" dirty="0"/>
              <a:t> </a:t>
            </a:r>
            <a:r>
              <a:rPr lang="en-GB" b="1" dirty="0"/>
              <a:t>174 ‘</a:t>
            </a:r>
            <a:r>
              <a:rPr lang="en-GB" b="1" dirty="0" err="1"/>
              <a:t>agglomérations</a:t>
            </a:r>
            <a:r>
              <a:rPr lang="en-GB" b="1" dirty="0"/>
              <a:t> de commune’ </a:t>
            </a:r>
            <a:r>
              <a:rPr lang="en-GB" dirty="0"/>
              <a:t>(with a minimum population of 50,000 inhabitants)</a:t>
            </a:r>
          </a:p>
          <a:p>
            <a:pPr lvl="1">
              <a:buFontTx/>
              <a:buChar char="-"/>
              <a:defRPr/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2532" name="Picture 4" descr="LogOLA_def-crt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7620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5288" y="908050"/>
            <a:ext cx="856932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  <a:p>
            <a:r>
              <a:rPr lang="fr-FR">
                <a:solidFill>
                  <a:schemeClr val="accent2"/>
                </a:solidFill>
              </a:rPr>
              <a:t>Initié par des chercheurs de l’Université de Lille 2 (France), OLA est un réseau de recherche scientifique, principalement composé d’universitaires et de hauts-responsables d’administration d’État et de collectivité locale appartenant à chacun des 27 États-membres de l’Union européenne. </a:t>
            </a:r>
          </a:p>
          <a:p>
            <a:r>
              <a:rPr lang="fr-FR"/>
              <a:t>Comme le montre la composition de ces équipes, les domaines universitaires couverts sont volontairement larges puisqu’ils touchent autant au droit, à la science politique, à la sociologie, qu’ à l’histoire, l’économie, la géographie, etc. </a:t>
            </a:r>
          </a:p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4100" name="Picture 4" descr="logo_ola"/>
          <p:cNvPicPr>
            <a:picLocks noChangeAspect="1" noChangeArrowheads="1"/>
          </p:cNvPicPr>
          <p:nvPr/>
        </p:nvPicPr>
        <p:blipFill>
          <a:blip r:embed="rId3">
            <a:lum bright="72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264025" y="4313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995738" y="4868863"/>
            <a:ext cx="5148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b="1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FF3300"/>
                </a:solidFill>
              </a:rPr>
              <a:t>Local Self-Government</a:t>
            </a:r>
            <a:br>
              <a:rPr lang="en-GB" sz="4000" b="1" smtClean="0">
                <a:solidFill>
                  <a:srgbClr val="FF3300"/>
                </a:solidFill>
              </a:rPr>
            </a:br>
            <a:r>
              <a:rPr lang="en-GB" sz="4000" b="1" smtClean="0">
                <a:solidFill>
                  <a:srgbClr val="FF3300"/>
                </a:solidFill>
              </a:rPr>
              <a:t>Definition (2)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 France, local self-government  means </a:t>
            </a:r>
            <a:r>
              <a:rPr lang="en-GB" b="1" smtClean="0"/>
              <a:t>‘decentralisation’</a:t>
            </a:r>
            <a:r>
              <a:rPr lang="en-GB" smtClean="0"/>
              <a:t>.  Central government is supposed to:</a:t>
            </a:r>
          </a:p>
          <a:p>
            <a:pPr eaLnBrk="1" hangingPunct="1">
              <a:buFontTx/>
              <a:buNone/>
            </a:pPr>
            <a:r>
              <a:rPr lang="en-GB" sz="2600" smtClean="0"/>
              <a:t>	- create distinctive local authorities (a </a:t>
            </a:r>
            <a:r>
              <a:rPr lang="en-GB" sz="2600" i="1" smtClean="0"/>
              <a:t>sine qua non reason </a:t>
            </a:r>
            <a:r>
              <a:rPr lang="en-GB" sz="2600" smtClean="0"/>
              <a:t>for implementing local self-government)</a:t>
            </a:r>
          </a:p>
          <a:p>
            <a:pPr eaLnBrk="1" hangingPunct="1">
              <a:buFontTx/>
              <a:buNone/>
            </a:pPr>
            <a:r>
              <a:rPr lang="en-GB" sz="2600" smtClean="0"/>
              <a:t>	- allocate certain responsibilities to these local authorities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7620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5288" y="908050"/>
            <a:ext cx="856932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  <a:p>
            <a:r>
              <a:rPr lang="fr-FR">
                <a:solidFill>
                  <a:schemeClr val="accent2"/>
                </a:solidFill>
              </a:rPr>
              <a:t>Initié par des chercheurs de l’Université de Lille 2 (France), OLA est un réseau de recherche scientifique, principalement composé d’universitaires et de hauts-responsables d’administration d’État et de collectivité locale appartenant à chacun des 27 États-membres de l’Union européenne. </a:t>
            </a:r>
          </a:p>
          <a:p>
            <a:r>
              <a:rPr lang="fr-FR"/>
              <a:t>Comme le montre la composition de ces équipes, les domaines universitaires couverts sont volontairement larges puisqu’ils touchent autant au droit, à la science politique, à la sociologie, qu’ à l’histoire, l’économie, la géographie, etc. </a:t>
            </a:r>
          </a:p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5124" name="Picture 4" descr="logo_ola"/>
          <p:cNvPicPr>
            <a:picLocks noChangeAspect="1" noChangeArrowheads="1"/>
          </p:cNvPicPr>
          <p:nvPr/>
        </p:nvPicPr>
        <p:blipFill>
          <a:blip r:embed="rId3">
            <a:lum bright="72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984750" y="5394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572000" y="5229225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FF3300"/>
                </a:solidFill>
              </a:rPr>
              <a:t>Local Self-Government</a:t>
            </a:r>
            <a:br>
              <a:rPr lang="en-GB" sz="4000" b="1" smtClean="0">
                <a:solidFill>
                  <a:srgbClr val="FF3300"/>
                </a:solidFill>
              </a:rPr>
            </a:br>
            <a:r>
              <a:rPr lang="en-GB" sz="4000" b="1" smtClean="0">
                <a:solidFill>
                  <a:srgbClr val="FF3300"/>
                </a:solidFill>
              </a:rPr>
              <a:t>Definition (3)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Decentralisation shall be implemented through the </a:t>
            </a:r>
            <a:r>
              <a:rPr lang="en-GB" sz="2800" b="1" smtClean="0"/>
              <a:t>principle of free administration</a:t>
            </a:r>
            <a:r>
              <a:rPr lang="en-GB" sz="2800" smtClean="0"/>
              <a:t> for local authorities (Article 72, paragraph 2 of the </a:t>
            </a:r>
            <a:r>
              <a:rPr lang="en-GB" sz="2800" b="1" smtClean="0"/>
              <a:t>French Constitution, 1958)</a:t>
            </a:r>
            <a:r>
              <a:rPr lang="en-GB" sz="2800" smtClean="0"/>
              <a:t> </a:t>
            </a:r>
          </a:p>
          <a:p>
            <a:pPr eaLnBrk="1" hangingPunct="1"/>
            <a:r>
              <a:rPr lang="en-GB" sz="2800" smtClean="0"/>
              <a:t>The communities shall be self-governed through </a:t>
            </a:r>
            <a:r>
              <a:rPr lang="en-GB" sz="2800" b="1" smtClean="0"/>
              <a:t>elected councils</a:t>
            </a:r>
            <a:r>
              <a:rPr lang="en-GB" sz="2800" smtClean="0"/>
              <a:t> (article 72 of the Constitution) and through </a:t>
            </a:r>
            <a:r>
              <a:rPr lang="en-GB" sz="2800" b="1" smtClean="0"/>
              <a:t>financial autonomy</a:t>
            </a:r>
            <a:r>
              <a:rPr lang="en-GB" sz="2800" smtClean="0"/>
              <a:t> (article 72 of the Constitution).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fr-FR" sz="3600" b="1" smtClean="0"/>
              <a:t>French Regions</a:t>
            </a:r>
          </a:p>
        </p:txBody>
      </p:sp>
      <p:pic>
        <p:nvPicPr>
          <p:cNvPr id="61443" name="Picture 3" descr="Carte de Fra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125538"/>
            <a:ext cx="4392612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7620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5288" y="908050"/>
            <a:ext cx="856932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  <a:p>
            <a:r>
              <a:rPr lang="fr-FR">
                <a:solidFill>
                  <a:schemeClr val="accent2"/>
                </a:solidFill>
              </a:rPr>
              <a:t>Initié par des chercheurs de l’Université de Lille 2 (France), OLA est un réseau de recherche scientifique, principalement composé d’universitaires et de hauts-responsables d’administration d’État et de collectivité locale appartenant à chacun des 27 États-membres de l’Union européenne. </a:t>
            </a:r>
          </a:p>
          <a:p>
            <a:r>
              <a:rPr lang="fr-FR"/>
              <a:t>Comme le montre la composition de ces équipes, les domaines universitaires couverts sont volontairement larges puisqu’ils touchent autant au droit, à la science politique, à la sociologie, qu’ à l’histoire, l’économie, la géographie, etc. </a:t>
            </a:r>
          </a:p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6148" name="Picture 4" descr="logo_ola"/>
          <p:cNvPicPr>
            <a:picLocks noChangeAspect="1" noChangeArrowheads="1"/>
          </p:cNvPicPr>
          <p:nvPr/>
        </p:nvPicPr>
        <p:blipFill>
          <a:blip r:embed="rId3">
            <a:lum bright="78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0" y="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551363" y="4940300"/>
            <a:ext cx="4592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FF3300"/>
                </a:solidFill>
              </a:rPr>
              <a:t>The Legal Framework</a:t>
            </a:r>
          </a:p>
        </p:txBody>
      </p:sp>
      <p:sp>
        <p:nvSpPr>
          <p:cNvPr id="20276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Local self-government has gained the value of a constitutional principle (see: </a:t>
            </a:r>
            <a:r>
              <a:rPr lang="en-GB" sz="2800" b="1" smtClean="0"/>
              <a:t>art. 72 to 75-1 and art. 76 to 77</a:t>
            </a:r>
            <a:r>
              <a:rPr lang="en-GB" sz="280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Since 1996, a  specific ‘code’ has gathered Acts of Parliament and statutes that are dedicated to local government law (also accessible in English on </a:t>
            </a:r>
            <a:r>
              <a:rPr lang="en-GB" sz="2800" b="1" smtClean="0"/>
              <a:t>Legifrance </a:t>
            </a:r>
            <a:r>
              <a:rPr lang="en-GB" sz="2800" smtClean="0"/>
              <a:t>website):  ‘</a:t>
            </a:r>
            <a:r>
              <a:rPr lang="en-GB" sz="2800" b="1" smtClean="0"/>
              <a:t>Code général des collectivités territoriales’ (CGCT )</a:t>
            </a:r>
            <a:r>
              <a:rPr lang="en-GB" sz="28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ogo_ola"/>
          <p:cNvPicPr>
            <a:picLocks noChangeAspect="1" noChangeArrowheads="1"/>
          </p:cNvPicPr>
          <p:nvPr/>
        </p:nvPicPr>
        <p:blipFill>
          <a:blip r:embed="rId3">
            <a:lum bright="78000" contrast="18000"/>
          </a:blip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479925" y="4868863"/>
            <a:ext cx="466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FF3300"/>
                </a:solidFill>
              </a:rPr>
              <a:t>Legal Specificities</a:t>
            </a: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28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rgbClr val="FF9900"/>
                </a:solidFill>
              </a:rPr>
              <a:t> </a:t>
            </a:r>
            <a:r>
              <a:rPr lang="en-GB" sz="2800" smtClean="0"/>
              <a:t>Local authorities are allowed to make experimentations (</a:t>
            </a:r>
            <a:r>
              <a:rPr lang="en-GB" sz="2800" b="1" smtClean="0"/>
              <a:t>al. 4 art. 72 C</a:t>
            </a:r>
            <a:r>
              <a:rPr lang="en-GB" sz="2800" smtClean="0"/>
              <a:t>) </a:t>
            </a:r>
          </a:p>
          <a:p>
            <a:pPr eaLnBrk="1" hangingPunct="1">
              <a:lnSpc>
                <a:spcPct val="80000"/>
              </a:lnSpc>
            </a:pPr>
            <a:endParaRPr lang="en-GB" sz="2800" smtClean="0"/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Local government law has been strongly orientated towards constitutional law after the constitutional reform of 2003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800" b="1" smtClean="0"/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The </a:t>
            </a:r>
            <a:r>
              <a:rPr lang="en-GB" sz="2800" b="1" smtClean="0"/>
              <a:t>Balladur Committee (March 2009)</a:t>
            </a:r>
            <a:r>
              <a:rPr lang="en-GB" sz="2800" smtClean="0"/>
              <a:t>: a significant development?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ogo_ola"/>
          <p:cNvPicPr>
            <a:picLocks noChangeAspect="1" noChangeArrowheads="1"/>
          </p:cNvPicPr>
          <p:nvPr/>
        </p:nvPicPr>
        <p:blipFill>
          <a:blip r:embed="rId3">
            <a:lum bright="78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00563" y="4581525"/>
            <a:ext cx="4643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noProof="1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7772400" cy="1538287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rgbClr val="FF3300"/>
                </a:solidFill>
              </a:rPr>
              <a:t>General presentation </a:t>
            </a:r>
            <a:br>
              <a:rPr lang="en-GB" sz="3200" b="1" smtClean="0">
                <a:solidFill>
                  <a:srgbClr val="FF3300"/>
                </a:solidFill>
              </a:rPr>
            </a:br>
            <a:r>
              <a:rPr lang="en-GB" sz="3200" b="1" smtClean="0">
                <a:solidFill>
                  <a:srgbClr val="FF3300"/>
                </a:solidFill>
              </a:rPr>
              <a:t>of local government system </a:t>
            </a:r>
            <a:br>
              <a:rPr lang="en-GB" sz="3200" b="1" smtClean="0">
                <a:solidFill>
                  <a:srgbClr val="FF3300"/>
                </a:solidFill>
              </a:rPr>
            </a:br>
            <a:r>
              <a:rPr lang="en-GB" sz="3200" b="1" smtClean="0">
                <a:solidFill>
                  <a:srgbClr val="FF3300"/>
                </a:solidFill>
              </a:rPr>
              <a:t>(situation to-day)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627313" y="2781300"/>
            <a:ext cx="554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noProof="1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87450" y="2420938"/>
            <a:ext cx="69850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fr-FR" sz="2800" b="1"/>
          </a:p>
          <a:p>
            <a:pPr>
              <a:spcBef>
                <a:spcPct val="50000"/>
              </a:spcBef>
            </a:pPr>
            <a:r>
              <a:rPr lang="en-GB" sz="2800" b="1"/>
              <a:t>- Basic datas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2800" b="1"/>
              <a:t> Special statuses for some local authorities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2800" b="1"/>
              <a:t> Inter-communal co-operation (joint bodies)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GB" sz="5000" b="1" smtClean="0">
              <a:solidFill>
                <a:srgbClr val="FF3300"/>
              </a:solidFill>
            </a:endParaRPr>
          </a:p>
          <a:p>
            <a:pPr algn="ctr">
              <a:buFontTx/>
              <a:buNone/>
            </a:pPr>
            <a:r>
              <a:rPr lang="en-GB" sz="5000" b="1" smtClean="0">
                <a:solidFill>
                  <a:srgbClr val="FF3300"/>
                </a:solidFill>
              </a:rPr>
              <a:t>Basic Datas</a:t>
            </a:r>
            <a:endParaRPr lang="fr-FR" sz="5000" b="1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902</Words>
  <Application>Microsoft PowerPoint</Application>
  <PresentationFormat>Affichage à l'écran (4:3)</PresentationFormat>
  <Paragraphs>163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Times New Roman</vt:lpstr>
      <vt:lpstr>Arial</vt:lpstr>
      <vt:lpstr>Modèle par défaut</vt:lpstr>
      <vt:lpstr>Diapositive 1</vt:lpstr>
      <vt:lpstr>Local Self-Government Definition (1)</vt:lpstr>
      <vt:lpstr>Local Self-Government Definition (2)</vt:lpstr>
      <vt:lpstr>Local Self-Government Definition (3)</vt:lpstr>
      <vt:lpstr>French Regions</vt:lpstr>
      <vt:lpstr>The Legal Framework</vt:lpstr>
      <vt:lpstr>Legal Specificities</vt:lpstr>
      <vt:lpstr>General presentation  of local government system  (situation to-day)</vt:lpstr>
      <vt:lpstr>Diapositive 9</vt:lpstr>
      <vt:lpstr>Basic Datas</vt:lpstr>
      <vt:lpstr>Traditional local authorities’  structure (1)</vt:lpstr>
      <vt:lpstr>Traditional local authorities’ structure (2)</vt:lpstr>
      <vt:lpstr>Local government responsibilities (1)</vt:lpstr>
      <vt:lpstr>Local responsibilities (2)</vt:lpstr>
      <vt:lpstr>Control over Local Authorities</vt:lpstr>
      <vt:lpstr>Diapositive 16</vt:lpstr>
      <vt:lpstr>Local authorities with  a special status (1)</vt:lpstr>
      <vt:lpstr>Local authorities with  special status (2)</vt:lpstr>
      <vt:lpstr>Local authorities  with a special status (3)</vt:lpstr>
      <vt:lpstr>Diapositive 20</vt:lpstr>
      <vt:lpstr>Inter-communal co-operation (1)</vt:lpstr>
      <vt:lpstr>Inter-communal co-operation (2)</vt:lpstr>
      <vt:lpstr>Diapositive 23</vt:lpstr>
    </vt:vector>
  </TitlesOfParts>
  <Company>CERAPS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 hauray</dc:creator>
  <cp:lastModifiedBy>CERAPS</cp:lastModifiedBy>
  <cp:revision>93</cp:revision>
  <dcterms:created xsi:type="dcterms:W3CDTF">2008-01-22T14:03:09Z</dcterms:created>
  <dcterms:modified xsi:type="dcterms:W3CDTF">2013-10-28T09:57:14Z</dcterms:modified>
</cp:coreProperties>
</file>